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679" r:id="rId2"/>
  </p:sldMasterIdLst>
  <p:notesMasterIdLst>
    <p:notesMasterId r:id="rId72"/>
  </p:notesMasterIdLst>
  <p:handoutMasterIdLst>
    <p:handoutMasterId r:id="rId73"/>
  </p:handoutMasterIdLst>
  <p:sldIdLst>
    <p:sldId id="510" r:id="rId3"/>
    <p:sldId id="530" r:id="rId4"/>
    <p:sldId id="452" r:id="rId5"/>
    <p:sldId id="453" r:id="rId6"/>
    <p:sldId id="454" r:id="rId7"/>
    <p:sldId id="455" r:id="rId8"/>
    <p:sldId id="456" r:id="rId9"/>
    <p:sldId id="457" r:id="rId10"/>
    <p:sldId id="458" r:id="rId11"/>
    <p:sldId id="459" r:id="rId12"/>
    <p:sldId id="550" r:id="rId13"/>
    <p:sldId id="551" r:id="rId14"/>
    <p:sldId id="460" r:id="rId15"/>
    <p:sldId id="461" r:id="rId16"/>
    <p:sldId id="512" r:id="rId17"/>
    <p:sldId id="513" r:id="rId18"/>
    <p:sldId id="514" r:id="rId19"/>
    <p:sldId id="515" r:id="rId20"/>
    <p:sldId id="552" r:id="rId21"/>
    <p:sldId id="553" r:id="rId22"/>
    <p:sldId id="554" r:id="rId23"/>
    <p:sldId id="555" r:id="rId24"/>
    <p:sldId id="462" r:id="rId25"/>
    <p:sldId id="463" r:id="rId26"/>
    <p:sldId id="464" r:id="rId27"/>
    <p:sldId id="465" r:id="rId28"/>
    <p:sldId id="466" r:id="rId29"/>
    <p:sldId id="467" r:id="rId30"/>
    <p:sldId id="558" r:id="rId31"/>
    <p:sldId id="559" r:id="rId32"/>
    <p:sldId id="560" r:id="rId33"/>
    <p:sldId id="525" r:id="rId34"/>
    <p:sldId id="527" r:id="rId35"/>
    <p:sldId id="524" r:id="rId36"/>
    <p:sldId id="468" r:id="rId37"/>
    <p:sldId id="469" r:id="rId38"/>
    <p:sldId id="470" r:id="rId39"/>
    <p:sldId id="471" r:id="rId40"/>
    <p:sldId id="472" r:id="rId41"/>
    <p:sldId id="473" r:id="rId42"/>
    <p:sldId id="474" r:id="rId43"/>
    <p:sldId id="475" r:id="rId44"/>
    <p:sldId id="476" r:id="rId45"/>
    <p:sldId id="477" r:id="rId46"/>
    <p:sldId id="478" r:id="rId47"/>
    <p:sldId id="479" r:id="rId48"/>
    <p:sldId id="480" r:id="rId49"/>
    <p:sldId id="481" r:id="rId50"/>
    <p:sldId id="482" r:id="rId51"/>
    <p:sldId id="483" r:id="rId52"/>
    <p:sldId id="484" r:id="rId53"/>
    <p:sldId id="516" r:id="rId54"/>
    <p:sldId id="517" r:id="rId55"/>
    <p:sldId id="518" r:id="rId56"/>
    <p:sldId id="519" r:id="rId57"/>
    <p:sldId id="520" r:id="rId58"/>
    <p:sldId id="521" r:id="rId59"/>
    <p:sldId id="526" r:id="rId60"/>
    <p:sldId id="528" r:id="rId61"/>
    <p:sldId id="529" r:id="rId62"/>
    <p:sldId id="535" r:id="rId63"/>
    <p:sldId id="538" r:id="rId64"/>
    <p:sldId id="539" r:id="rId65"/>
    <p:sldId id="541" r:id="rId66"/>
    <p:sldId id="544" r:id="rId67"/>
    <p:sldId id="545" r:id="rId68"/>
    <p:sldId id="546" r:id="rId69"/>
    <p:sldId id="548" r:id="rId70"/>
    <p:sldId id="549" r:id="rId71"/>
  </p:sldIdLst>
  <p:sldSz cx="9144000" cy="6858000" type="screen4x3"/>
  <p:notesSz cx="6888163" cy="100203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424"/>
    <a:srgbClr val="728574"/>
    <a:srgbClr val="FDDF62"/>
    <a:srgbClr val="F2F2F2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1674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0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DEDC508C-CC5F-4539-B857-10658B5980CA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8CE6E168-50D6-4097-A48B-B0DD76DC3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4412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EF4C9EC8-2009-4890-843E-AC122F09E04A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1252538"/>
            <a:ext cx="4506913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B02DD2F9-49A2-419E-BD07-AF9D3DB1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590496279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507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5/14/2018</a:t>
            </a:fld>
            <a:endParaRPr lang="en-US" sz="1600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직사각형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직사각형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직사각형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5/14/2018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장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30183834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 anchorCtr="0"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</a:t>
            </a:r>
            <a:r>
              <a:rPr lang="ko-KR" altLang="en-US" dirty="0" smtClean="0"/>
              <a:t>부제목 스타일 편집</a:t>
            </a:r>
            <a:endParaRPr lang="ko-KR" altLang="en-US" dirty="0"/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270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7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8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6559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7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sp>
        <p:nvSpPr>
          <p:cNvPr id="18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pic>
        <p:nvPicPr>
          <p:cNvPr id="19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2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869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7853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00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smtClean="0">
                <a:solidFill>
                  <a:schemeClr val="bg1">
                    <a:lumMod val="50000"/>
                  </a:schemeClr>
                </a:solidFill>
                <a:latin typeface="HY견명조" pitchFamily="18" charset="-127"/>
                <a:ea typeface="HY견명조" pitchFamily="18" charset="-127"/>
              </a:rPr>
              <a:t>Q &amp; A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764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229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9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0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126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7586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2018-05-14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0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73" r:id="rId3"/>
    <p:sldLayoutId id="2147483676" r:id="rId4"/>
    <p:sldLayoutId id="2147483674" r:id="rId5"/>
    <p:sldLayoutId id="2147483664" r:id="rId6"/>
    <p:sldLayoutId id="2147483693" r:id="rId7"/>
    <p:sldLayoutId id="2147483696" r:id="rId8"/>
    <p:sldLayoutId id="2147483698" r:id="rId9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2018-05-14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5" r:id="rId14"/>
    <p:sldLayoutId id="2147483697" r:id="rId15"/>
    <p:sldLayoutId id="2147483699" r:id="rId16"/>
  </p:sldLayoutIdLst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메뉴와 대화상자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332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3275" y="1044776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메뉴를 클릭했을 때 동작할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1" dirty="0" err="1">
                <a:latin typeface="맑은 고딕" pitchFamily="50" charset="-127"/>
                <a:ea typeface="맑은 고딕" pitchFamily="50" charset="-127"/>
              </a:rPr>
              <a:t>onOptionsItemSelected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( )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를 코딩</a:t>
            </a:r>
            <a:endParaRPr lang="en-US" altLang="ko-KR" sz="18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메뉴 </a:t>
            </a:r>
            <a:r>
              <a:rPr lang="ko-KR" altLang="en-US" dirty="0"/>
              <a:t>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</a:t>
            </a:r>
            <a:r>
              <a:rPr lang="ko-KR" altLang="en-US" sz="2400" dirty="0" smtClean="0"/>
              <a:t>메뉴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748544" y="1619837"/>
            <a:ext cx="6764776" cy="5023605"/>
            <a:chOff x="590550" y="2891133"/>
            <a:chExt cx="7980669" cy="666206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640"/>
            <a:stretch/>
          </p:blipFill>
          <p:spPr>
            <a:xfrm>
              <a:off x="590550" y="2891133"/>
              <a:ext cx="7962900" cy="142369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94" y="4238244"/>
              <a:ext cx="7972425" cy="5314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363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메뉴 ▶ </a:t>
            </a:r>
            <a:r>
              <a:rPr lang="en-US" altLang="ko-KR" dirty="0"/>
              <a:t>Java </a:t>
            </a:r>
            <a:r>
              <a:rPr lang="ko-KR" altLang="en-US" dirty="0"/>
              <a:t>코드만 이용한 옵션 메뉴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Menu </a:t>
            </a:r>
            <a:r>
              <a:rPr lang="ko-KR" altLang="en-US" dirty="0" smtClean="0"/>
              <a:t>클래스의 </a:t>
            </a:r>
            <a:r>
              <a:rPr lang="ko-KR" altLang="en-US" dirty="0"/>
              <a:t>핵심 메서드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51520" y="1082038"/>
            <a:ext cx="8130480" cy="5196841"/>
            <a:chOff x="738187" y="2285999"/>
            <a:chExt cx="7667625" cy="383932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9731"/>
            <a:stretch/>
          </p:blipFill>
          <p:spPr>
            <a:xfrm>
              <a:off x="738187" y="2285999"/>
              <a:ext cx="7667625" cy="25622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600" y="4744194"/>
              <a:ext cx="7429500" cy="1381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85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메뉴 ▶ </a:t>
            </a:r>
            <a:r>
              <a:rPr lang="en-US" altLang="ko-KR" dirty="0"/>
              <a:t>Java </a:t>
            </a:r>
            <a:r>
              <a:rPr lang="ko-KR" altLang="en-US" dirty="0"/>
              <a:t>코드만 이용한 옵션 메뉴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/>
              <a:t>MenuItem</a:t>
            </a:r>
            <a:r>
              <a:rPr lang="en-US" altLang="ko-KR" dirty="0"/>
              <a:t> </a:t>
            </a:r>
            <a:r>
              <a:rPr lang="ko-KR" altLang="en-US" dirty="0" smtClean="0"/>
              <a:t>클래스의 </a:t>
            </a:r>
            <a:r>
              <a:rPr lang="ko-KR" altLang="en-US" dirty="0"/>
              <a:t>핵심 메서드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2489"/>
          <a:stretch/>
        </p:blipFill>
        <p:spPr>
          <a:xfrm>
            <a:off x="420052" y="1112520"/>
            <a:ext cx="8472428" cy="239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8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0213" indent="-342900">
              <a:buFont typeface="Wingdings" panose="05000000000000000000" pitchFamily="2" charset="2"/>
              <a:buChar char="ü"/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onCreateOptionsMenu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안에서 메뉴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파일에 접근하는 대신에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직접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Menu.add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메소드로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메뉴 항목을 추가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메뉴 </a:t>
            </a:r>
            <a:r>
              <a:rPr lang="ko-KR" altLang="en-US" dirty="0"/>
              <a:t>▶ </a:t>
            </a:r>
            <a:r>
              <a:rPr lang="en-US" altLang="ko-KR" sz="2400" dirty="0" smtClean="0"/>
              <a:t>Java </a:t>
            </a:r>
            <a:r>
              <a:rPr lang="ko-KR" altLang="en-US" sz="2400" dirty="0" smtClean="0"/>
              <a:t>코드만 </a:t>
            </a:r>
            <a:r>
              <a:rPr lang="ko-KR" altLang="en-US" sz="2400" dirty="0"/>
              <a:t>이용한 옵션 </a:t>
            </a:r>
            <a:r>
              <a:rPr lang="ko-KR" altLang="en-US" sz="2400" dirty="0" smtClean="0"/>
              <a:t>메뉴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896"/>
          <a:stretch/>
        </p:blipFill>
        <p:spPr>
          <a:xfrm>
            <a:off x="838723" y="1928092"/>
            <a:ext cx="5461493" cy="445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6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수정하기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레이아웃은 </a:t>
            </a:r>
            <a:r>
              <a:rPr lang="en-US" altLang="ko-KR" dirty="0" err="1" smtClean="0"/>
              <a:t>RelativeLayout</a:t>
            </a:r>
            <a:r>
              <a:rPr lang="ko-KR" altLang="en-US" dirty="0" smtClean="0"/>
              <a:t>을 사용하고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텍스트뷰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에디트텍스트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이미지뷰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개를 적절히 배치한다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에디트</a:t>
            </a:r>
            <a:r>
              <a:rPr lang="ko-KR" altLang="en-US" dirty="0" smtClean="0"/>
              <a:t> 텍스트에 각도를 입력하고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옵션 메뉴의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회전</a:t>
            </a:r>
            <a:r>
              <a:rPr lang="en-US" altLang="ko-KR" dirty="0" smtClean="0"/>
              <a:t>]</a:t>
            </a:r>
            <a:r>
              <a:rPr lang="ko-KR" altLang="en-US" dirty="0" smtClean="0"/>
              <a:t>을 선택하면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dirty="0" smtClean="0"/>
              <a:t>해당 각도만큼 </a:t>
            </a:r>
            <a:r>
              <a:rPr lang="ko-KR" altLang="en-US" dirty="0" err="1" smtClean="0"/>
              <a:t>이미지뷰가</a:t>
            </a:r>
            <a:r>
              <a:rPr lang="ko-KR" altLang="en-US" dirty="0" smtClean="0"/>
              <a:t> 회전한다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한라산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추자도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범섬</a:t>
            </a:r>
            <a:r>
              <a:rPr lang="ko-KR" altLang="en-US" dirty="0" smtClean="0"/>
              <a:t> 옵션 메뉴는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라디오 </a:t>
            </a:r>
            <a:r>
              <a:rPr lang="ko-KR" altLang="en-US" dirty="0" err="1" smtClean="0"/>
              <a:t>버튼과같이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개중 하나만 체크하고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선택하면 </a:t>
            </a:r>
            <a:r>
              <a:rPr lang="ko-KR" altLang="en-US" dirty="0" err="1" smtClean="0"/>
              <a:t>이미지뷰가</a:t>
            </a:r>
            <a:r>
              <a:rPr lang="ko-KR" altLang="en-US" dirty="0" smtClean="0"/>
              <a:t> 해당 이미지로 바뀌도록 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sz="2400" dirty="0" smtClean="0"/>
              <a:t>직접 풀어보기 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7253" r="34930"/>
          <a:stretch/>
        </p:blipFill>
        <p:spPr>
          <a:xfrm>
            <a:off x="849353" y="4208158"/>
            <a:ext cx="3496826" cy="24512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66834" t="12211" b="30869"/>
          <a:stretch/>
        </p:blipFill>
        <p:spPr>
          <a:xfrm>
            <a:off x="6732396" y="1927452"/>
            <a:ext cx="2078690" cy="308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9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Layout xml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5729" t="42233" r="59479" b="44369"/>
          <a:stretch/>
        </p:blipFill>
        <p:spPr>
          <a:xfrm>
            <a:off x="180633" y="1061470"/>
            <a:ext cx="3191217" cy="15506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50663" t="25126" r="39583" b="43786"/>
          <a:stretch/>
        </p:blipFill>
        <p:spPr>
          <a:xfrm>
            <a:off x="685121" y="2397252"/>
            <a:ext cx="2335334" cy="39928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1875" t="11164" r="55521" b="14855"/>
          <a:stretch/>
        </p:blipFill>
        <p:spPr>
          <a:xfrm>
            <a:off x="3454056" y="1061470"/>
            <a:ext cx="4499375" cy="5476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2160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Menu xml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5521" t="42232" r="59062" b="40680"/>
          <a:stretch/>
        </p:blipFill>
        <p:spPr>
          <a:xfrm>
            <a:off x="535095" y="1007616"/>
            <a:ext cx="2819400" cy="1676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0105" t="23786" r="37916" b="42815"/>
          <a:stretch/>
        </p:blipFill>
        <p:spPr>
          <a:xfrm>
            <a:off x="849420" y="3023612"/>
            <a:ext cx="2190750" cy="3276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9791" t="12913" r="43021" b="13107"/>
          <a:stretch/>
        </p:blipFill>
        <p:spPr>
          <a:xfrm>
            <a:off x="3672360" y="1007616"/>
            <a:ext cx="3823650" cy="55816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9587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MainActivity.java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416" t="15243" r="58646" b="29417"/>
          <a:stretch/>
        </p:blipFill>
        <p:spPr>
          <a:xfrm>
            <a:off x="251520" y="1052736"/>
            <a:ext cx="6572250" cy="54292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0516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MainActivity.java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6979" t="15631" r="52604" b="25728"/>
          <a:stretch/>
        </p:blipFill>
        <p:spPr>
          <a:xfrm>
            <a:off x="251520" y="1052736"/>
            <a:ext cx="7391400" cy="5753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6488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직접해보기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5583" t="28719" r="38251" b="18000"/>
          <a:stretch/>
        </p:blipFill>
        <p:spPr>
          <a:xfrm>
            <a:off x="251520" y="1052736"/>
            <a:ext cx="6614160" cy="522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66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옵션 </a:t>
            </a:r>
            <a:r>
              <a:rPr lang="ko-KR" altLang="en-US" sz="1800" dirty="0"/>
              <a:t>메뉴 </a:t>
            </a:r>
            <a:r>
              <a:rPr lang="en-US" altLang="ko-KR" sz="1800" dirty="0"/>
              <a:t>:</a:t>
            </a:r>
            <a:r>
              <a:rPr lang="ko-KR" altLang="en-US" sz="1800" dirty="0"/>
              <a:t> 메뉴 버튼을 클릭하여 띄우는 것</a:t>
            </a:r>
            <a:endParaRPr lang="en-US" altLang="ko-KR" sz="1800" dirty="0"/>
          </a:p>
          <a:p>
            <a:pPr lvl="1"/>
            <a:r>
              <a:rPr lang="en-US" altLang="ko-KR" dirty="0" err="1"/>
              <a:t>onCreateOptionMenu</a:t>
            </a:r>
            <a:r>
              <a:rPr lang="en-US" altLang="ko-KR" dirty="0"/>
              <a:t>()</a:t>
            </a:r>
            <a:r>
              <a:rPr lang="ko-KR" altLang="en-US" dirty="0"/>
              <a:t>를 구현</a:t>
            </a:r>
            <a:endParaRPr lang="en-US" altLang="ko-KR" dirty="0"/>
          </a:p>
          <a:p>
            <a:r>
              <a:rPr lang="ko-KR" altLang="en-US" sz="1800" dirty="0"/>
              <a:t>컨텍스트 메뉴</a:t>
            </a:r>
            <a:r>
              <a:rPr lang="en-US" altLang="ko-KR" sz="1800" dirty="0"/>
              <a:t>:</a:t>
            </a:r>
            <a:r>
              <a:rPr lang="ko-KR" altLang="en-US" sz="1800" dirty="0"/>
              <a:t> 화면을 </a:t>
            </a:r>
            <a:r>
              <a:rPr lang="ko-KR" altLang="en-US" sz="1800" dirty="0" err="1"/>
              <a:t>잠깐동안</a:t>
            </a:r>
            <a:r>
              <a:rPr lang="ko-KR" altLang="en-US" sz="1800" dirty="0"/>
              <a:t> 터치하여 띄우는 것 </a:t>
            </a:r>
            <a:endParaRPr lang="en-US" altLang="ko-KR" sz="1800" dirty="0"/>
          </a:p>
          <a:p>
            <a:pPr lvl="1"/>
            <a:r>
              <a:rPr lang="en-US" altLang="ko-KR" dirty="0" err="1"/>
              <a:t>onCreateContextMenu</a:t>
            </a:r>
            <a:r>
              <a:rPr lang="en-US" altLang="ko-KR" dirty="0"/>
              <a:t>() </a:t>
            </a:r>
            <a:r>
              <a:rPr lang="ko-KR" altLang="en-US" dirty="0"/>
              <a:t>를 구현 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메뉴의 종류별 형태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안드로이드 시스템의 메뉴 지원</a:t>
            </a:r>
            <a:endParaRPr lang="en-US" altLang="ko-KR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683974" y="3463596"/>
            <a:ext cx="7634621" cy="2998534"/>
            <a:chOff x="415785" y="2636913"/>
            <a:chExt cx="8398879" cy="403065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785" y="2684821"/>
              <a:ext cx="3885856" cy="35351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l="-278" r="59189" b="10556"/>
            <a:stretch/>
          </p:blipFill>
          <p:spPr>
            <a:xfrm>
              <a:off x="4353400" y="2636913"/>
              <a:ext cx="1896577" cy="353327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t="89108" r="59565"/>
            <a:stretch/>
          </p:blipFill>
          <p:spPr>
            <a:xfrm>
              <a:off x="6948264" y="6237312"/>
              <a:ext cx="1866400" cy="4302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003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MainActivity.java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6000" t="18155" r="45250" b="27010"/>
          <a:stretch/>
        </p:blipFill>
        <p:spPr>
          <a:xfrm>
            <a:off x="113820" y="1001607"/>
            <a:ext cx="8366779" cy="5048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556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MainActivity.java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7250" t="12097" r="53333" b="45184"/>
          <a:stretch/>
        </p:blipFill>
        <p:spPr>
          <a:xfrm>
            <a:off x="502920" y="1392932"/>
            <a:ext cx="7208520" cy="4191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0762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MainActivity.java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7333" t="15980" r="44750" b="6971"/>
          <a:stretch/>
        </p:blipFill>
        <p:spPr>
          <a:xfrm>
            <a:off x="251520" y="883920"/>
            <a:ext cx="6621720" cy="57119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4422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컨텍스트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Context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Menu)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레이아웃 또는 버튼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에디트텍스트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등의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롱클릭하면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나타남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Windows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팝업 창과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비슷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컨텍스트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메뉴 설정 순서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메뉴 </a:t>
            </a:r>
            <a:r>
              <a:rPr lang="ko-KR" altLang="en-US" dirty="0"/>
              <a:t>▶ </a:t>
            </a:r>
            <a:r>
              <a:rPr lang="en-US" altLang="ko-KR" sz="2400" dirty="0" smtClean="0"/>
              <a:t>XML</a:t>
            </a:r>
            <a:r>
              <a:rPr lang="ko-KR" altLang="en-US" sz="2400" dirty="0" smtClean="0"/>
              <a:t>을 이용한 컨텍스트 메뉴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62"/>
          <a:stretch/>
        </p:blipFill>
        <p:spPr>
          <a:xfrm>
            <a:off x="657406" y="2940676"/>
            <a:ext cx="6048194" cy="34406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3936" y="3061068"/>
            <a:ext cx="371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res/menu</a:t>
            </a:r>
            <a:r>
              <a:rPr lang="ko-KR" altLang="en-US" dirty="0" smtClean="0"/>
              <a:t>폴더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18304" y="5254066"/>
            <a:ext cx="417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Xml</a:t>
            </a:r>
            <a:r>
              <a:rPr lang="ko-KR" altLang="en-US" dirty="0" smtClean="0"/>
              <a:t>을 읽어서 컨텍스트 메뉴 초기화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966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0" y="2718533"/>
            <a:ext cx="7498773" cy="3662795"/>
          </a:xfrm>
          <a:prstGeom prst="rect">
            <a:avLst/>
          </a:prstGeom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0" dirty="0" err="1">
                <a:latin typeface="맑은 고딕" pitchFamily="50" charset="-127"/>
                <a:ea typeface="맑은 고딕" pitchFamily="50" charset="-127"/>
              </a:rPr>
              <a:t>컨텍스트</a:t>
            </a: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메뉴 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파일 </a:t>
            </a:r>
            <a:endParaRPr lang="en-US" altLang="ko-KR" sz="16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컨텍스트 메뉴가 나오게 할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위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젯마다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별도의 파일로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만들어야 함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예를 들어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개의 뷰에 각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뷰마다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컨텍스트 메뉴를 갖는다면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menu xml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도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 존재 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메뉴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문법은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옵션 메뉴와 동일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자바 파일 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메뉴 </a:t>
            </a:r>
            <a:r>
              <a:rPr lang="ko-KR" altLang="en-US" dirty="0"/>
              <a:t>▶ </a:t>
            </a:r>
            <a:r>
              <a:rPr lang="en-US" altLang="ko-KR" sz="2400" dirty="0" smtClean="0"/>
              <a:t>XML</a:t>
            </a:r>
            <a:r>
              <a:rPr lang="ko-KR" altLang="en-US" sz="2400" dirty="0" smtClean="0"/>
              <a:t>을 이용한 컨텍스트 메뉴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98589" y="5781207"/>
            <a:ext cx="5004035" cy="7386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 err="1">
                <a:latin typeface="+mn-ea"/>
              </a:rPr>
              <a:t>onCreateContextMenu</a:t>
            </a:r>
            <a:r>
              <a:rPr lang="en-US" altLang="ko-KR" sz="1400" b="1" dirty="0">
                <a:latin typeface="+mn-ea"/>
              </a:rPr>
              <a:t>( ) </a:t>
            </a:r>
            <a:r>
              <a:rPr lang="ko-KR" altLang="en-US" sz="1400" b="1" dirty="0" err="1">
                <a:latin typeface="+mn-ea"/>
              </a:rPr>
              <a:t>메소드에는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ko-KR" altLang="en-US" sz="1400" b="1" dirty="0" err="1">
                <a:latin typeface="+mn-ea"/>
              </a:rPr>
              <a:t>위젯별로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ko-KR" altLang="en-US" sz="1400" b="1" dirty="0" err="1" smtClean="0">
                <a:latin typeface="+mn-ea"/>
              </a:rPr>
              <a:t>컨텍스트</a:t>
            </a:r>
            <a:r>
              <a:rPr lang="ko-KR" altLang="en-US" sz="1400" b="1" dirty="0" smtClean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메뉴가 나타나야 하므로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 err="1">
                <a:latin typeface="+mn-ea"/>
              </a:rPr>
              <a:t>위젯별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ko-KR" altLang="en-US" sz="1400" b="1" dirty="0" err="1">
                <a:latin typeface="+mn-ea"/>
              </a:rPr>
              <a:t>컨텍스트</a:t>
            </a:r>
            <a:r>
              <a:rPr lang="ko-KR" altLang="en-US" sz="1400" b="1" dirty="0">
                <a:latin typeface="+mn-ea"/>
              </a:rPr>
              <a:t> 메뉴를 </a:t>
            </a:r>
            <a:r>
              <a:rPr lang="en-US" altLang="ko-KR" sz="1400" b="1" dirty="0">
                <a:latin typeface="+mn-ea"/>
              </a:rPr>
              <a:t>if</a:t>
            </a:r>
            <a:r>
              <a:rPr lang="ko-KR" altLang="en-US" sz="1400" b="1" dirty="0">
                <a:latin typeface="+mn-ea"/>
              </a:rPr>
              <a:t>문으로 등록</a:t>
            </a:r>
            <a:endParaRPr lang="en-US" altLang="ko-KR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403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smtClean="0"/>
              <a:t>화면 </a:t>
            </a:r>
            <a:r>
              <a:rPr lang="ko-KR" altLang="en-US" sz="1800" b="0" dirty="0"/>
              <a:t>디자인 및 편집 </a:t>
            </a:r>
            <a:endParaRPr lang="en-US" altLang="ko-KR" sz="1800" b="0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레이아웃의 </a:t>
            </a:r>
            <a:r>
              <a:rPr lang="en-US" altLang="ko-KR" dirty="0"/>
              <a:t>id</a:t>
            </a:r>
            <a:r>
              <a:rPr lang="ko-KR" altLang="en-US" dirty="0"/>
              <a:t>는 </a:t>
            </a:r>
            <a:r>
              <a:rPr lang="en-US" altLang="ko-KR" dirty="0" err="1"/>
              <a:t>baseLayout</a:t>
            </a:r>
            <a:r>
              <a:rPr lang="ko-KR" altLang="en-US" dirty="0"/>
              <a:t>으로 함</a:t>
            </a:r>
            <a:endParaRPr lang="en-US" altLang="ko-KR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버튼 </a:t>
            </a:r>
            <a:r>
              <a:rPr lang="en-US" altLang="ko-KR" dirty="0"/>
              <a:t>2</a:t>
            </a:r>
            <a:r>
              <a:rPr lang="ko-KR" altLang="en-US" dirty="0"/>
              <a:t>개 생성</a:t>
            </a:r>
            <a:r>
              <a:rPr lang="en-US" altLang="ko-KR" dirty="0"/>
              <a:t>, </a:t>
            </a:r>
            <a:r>
              <a:rPr lang="ko-KR" altLang="en-US" dirty="0"/>
              <a:t>버튼의 </a:t>
            </a:r>
            <a:r>
              <a:rPr lang="en-US" altLang="ko-KR" dirty="0"/>
              <a:t>id</a:t>
            </a:r>
            <a:r>
              <a:rPr lang="ko-KR" altLang="en-US" dirty="0"/>
              <a:t>는 </a:t>
            </a:r>
            <a:r>
              <a:rPr lang="en-US" altLang="ko-KR" dirty="0"/>
              <a:t>button1,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button2</a:t>
            </a:r>
            <a:r>
              <a:rPr lang="ko-KR" altLang="en-US" dirty="0"/>
              <a:t>로 함</a:t>
            </a:r>
            <a:endParaRPr lang="en-US" altLang="ko-KR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메뉴 </a:t>
            </a:r>
            <a:r>
              <a:rPr lang="ko-KR" altLang="en-US" dirty="0"/>
              <a:t>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컨텍스트 </a:t>
            </a:r>
            <a:r>
              <a:rPr lang="ko-KR" altLang="en-US" sz="2400" dirty="0" smtClean="0"/>
              <a:t>메뉴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8033"/>
          <a:stretch/>
        </p:blipFill>
        <p:spPr>
          <a:xfrm>
            <a:off x="6742539" y="1011706"/>
            <a:ext cx="1694234" cy="275473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9502"/>
          <a:stretch/>
        </p:blipFill>
        <p:spPr>
          <a:xfrm>
            <a:off x="600467" y="2777479"/>
            <a:ext cx="6482281" cy="245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4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화면 디자인 및 편집 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/>
              <a:t>menu1.xml</a:t>
            </a:r>
            <a:r>
              <a:rPr lang="ko-KR" altLang="en-US" b="1" dirty="0"/>
              <a:t>은 배경색 변경과 관련된 </a:t>
            </a:r>
            <a:r>
              <a:rPr lang="en-US" altLang="ko-KR" b="1" dirty="0"/>
              <a:t>3</a:t>
            </a:r>
            <a:r>
              <a:rPr lang="ko-KR" altLang="en-US" b="1" dirty="0"/>
              <a:t>개의 </a:t>
            </a:r>
            <a:r>
              <a:rPr lang="ko-KR" altLang="en-US" b="1" dirty="0" smtClean="0"/>
              <a:t>항목 생성</a:t>
            </a:r>
            <a:r>
              <a:rPr lang="en-US" altLang="ko-KR" b="1" dirty="0" smtClean="0"/>
              <a:t> 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menu2.xml</a:t>
            </a:r>
            <a:r>
              <a:rPr lang="ko-KR" altLang="en-US" b="1" dirty="0"/>
              <a:t>은 버튼과 관련된 </a:t>
            </a:r>
            <a:r>
              <a:rPr lang="en-US" altLang="ko-KR" b="1" dirty="0"/>
              <a:t>2</a:t>
            </a:r>
            <a:r>
              <a:rPr lang="ko-KR" altLang="en-US" b="1" dirty="0"/>
              <a:t>개의 </a:t>
            </a:r>
            <a:r>
              <a:rPr lang="ko-KR" altLang="en-US" b="1" dirty="0" smtClean="0"/>
              <a:t>항목 </a:t>
            </a:r>
            <a:r>
              <a:rPr lang="ko-KR" altLang="en-US" b="1" dirty="0"/>
              <a:t>생성</a:t>
            </a:r>
            <a:endParaRPr lang="en-US" altLang="ko-KR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메뉴 </a:t>
            </a:r>
            <a:r>
              <a:rPr lang="ko-KR" altLang="en-US" dirty="0"/>
              <a:t>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컨텍스트 </a:t>
            </a:r>
            <a:r>
              <a:rPr lang="ko-KR" altLang="en-US" sz="2400" dirty="0" smtClean="0"/>
              <a:t>메뉴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835" r="349"/>
          <a:stretch/>
        </p:blipFill>
        <p:spPr>
          <a:xfrm>
            <a:off x="448477" y="2303519"/>
            <a:ext cx="6183971" cy="185928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043054" y="4229761"/>
            <a:ext cx="5085962" cy="2023354"/>
            <a:chOff x="590550" y="3106346"/>
            <a:chExt cx="7962900" cy="259697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t="28004"/>
            <a:stretch/>
          </p:blipFill>
          <p:spPr>
            <a:xfrm>
              <a:off x="590550" y="3106346"/>
              <a:ext cx="7962900" cy="105608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50" y="4093591"/>
              <a:ext cx="7962900" cy="1609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356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dirty="0"/>
              <a:t>activity_main.xml</a:t>
            </a:r>
            <a:r>
              <a:rPr lang="ko-KR" altLang="en-US" sz="1600" dirty="0"/>
              <a:t>의 레이아웃과 버튼 </a:t>
            </a:r>
            <a:r>
              <a:rPr lang="en-US" altLang="ko-KR" sz="1600" dirty="0"/>
              <a:t>2</a:t>
            </a:r>
            <a:r>
              <a:rPr lang="ko-KR" altLang="en-US" sz="1600" dirty="0"/>
              <a:t>개에 대응할 전역변수 </a:t>
            </a:r>
            <a:r>
              <a:rPr lang="en-US" altLang="ko-KR" sz="1600" dirty="0"/>
              <a:t>3</a:t>
            </a:r>
            <a:r>
              <a:rPr lang="ko-KR" altLang="en-US" sz="1600" dirty="0" smtClean="0"/>
              <a:t>개</a:t>
            </a:r>
            <a:endParaRPr lang="en-US" altLang="ko-KR" sz="1600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dirty="0"/>
              <a:t>메인 함수 </a:t>
            </a:r>
            <a:r>
              <a:rPr lang="en-US" altLang="ko-KR" sz="1600" dirty="0" err="1"/>
              <a:t>onCreate</a:t>
            </a:r>
            <a:r>
              <a:rPr lang="en-US" altLang="ko-KR" sz="1600" dirty="0"/>
              <a:t>( ) </a:t>
            </a:r>
            <a:r>
              <a:rPr lang="ko-KR" altLang="en-US" sz="1600" dirty="0"/>
              <a:t>안에서 </a:t>
            </a:r>
            <a:r>
              <a:rPr lang="ko-KR" altLang="en-US" sz="1600" dirty="0" err="1"/>
              <a:t>위젯</a:t>
            </a:r>
            <a:r>
              <a:rPr lang="ko-KR" altLang="en-US" sz="1600" dirty="0"/>
              <a:t> 변수 </a:t>
            </a:r>
            <a:r>
              <a:rPr lang="en-US" altLang="ko-KR" sz="1600" dirty="0"/>
              <a:t>3</a:t>
            </a:r>
            <a:r>
              <a:rPr lang="ko-KR" altLang="en-US" sz="1600" dirty="0"/>
              <a:t>개에 </a:t>
            </a:r>
            <a:r>
              <a:rPr lang="ko-KR" altLang="en-US" sz="1600" dirty="0" err="1"/>
              <a:t>위젯을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대입</a:t>
            </a:r>
            <a:endParaRPr lang="en-US" altLang="ko-KR" sz="1600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dirty="0"/>
              <a:t>2</a:t>
            </a:r>
            <a:r>
              <a:rPr lang="ko-KR" altLang="en-US" sz="1600" dirty="0"/>
              <a:t>개의 버튼 </a:t>
            </a:r>
            <a:r>
              <a:rPr lang="ko-KR" altLang="en-US" sz="1600" dirty="0" err="1"/>
              <a:t>위젯</a:t>
            </a:r>
            <a:r>
              <a:rPr lang="ko-KR" altLang="en-US" sz="1600" dirty="0"/>
              <a:t> 변수를 </a:t>
            </a:r>
            <a:r>
              <a:rPr lang="en-US" altLang="ko-KR" sz="1600" dirty="0" err="1"/>
              <a:t>registerForContextMenu</a:t>
            </a:r>
            <a:r>
              <a:rPr lang="en-US" altLang="ko-KR" sz="1600" dirty="0"/>
              <a:t>( )</a:t>
            </a:r>
            <a:r>
              <a:rPr lang="ko-KR" altLang="en-US" sz="1600" dirty="0"/>
              <a:t>에 등록</a:t>
            </a:r>
            <a:endParaRPr lang="en-US" altLang="ko-KR" sz="1600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메뉴 </a:t>
            </a:r>
            <a:r>
              <a:rPr lang="ko-KR" altLang="en-US" dirty="0"/>
              <a:t>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컨텍스트 </a:t>
            </a:r>
            <a:r>
              <a:rPr lang="ko-KR" altLang="en-US" sz="2400" dirty="0" smtClean="0"/>
              <a:t>메뉴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303"/>
          <a:stretch/>
        </p:blipFill>
        <p:spPr>
          <a:xfrm>
            <a:off x="645626" y="2431827"/>
            <a:ext cx="6334294" cy="442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9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800" b="1" dirty="0"/>
              <a:t>선택한 위젯에 따라 인플레이트하는 메뉴 </a:t>
            </a:r>
            <a:r>
              <a:rPr lang="en-US" altLang="ko-KR" sz="1800" b="1" dirty="0"/>
              <a:t>XML </a:t>
            </a:r>
            <a:r>
              <a:rPr lang="ko-KR" altLang="en-US" sz="1800" b="1" dirty="0"/>
              <a:t>파일을 다르게 </a:t>
            </a:r>
            <a:r>
              <a:rPr lang="ko-KR" altLang="en-US" sz="1800" b="1" dirty="0" smtClean="0"/>
              <a:t>함</a:t>
            </a:r>
            <a:endParaRPr lang="en-US" altLang="ko-KR" sz="18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800" b="1" dirty="0" err="1" smtClean="0"/>
              <a:t>onContextItemSelected</a:t>
            </a:r>
            <a:r>
              <a:rPr lang="en-US" altLang="ko-KR" sz="1800" b="1" dirty="0"/>
              <a:t>( )</a:t>
            </a:r>
            <a:r>
              <a:rPr lang="ko-KR" altLang="en-US" sz="1800" b="1" dirty="0"/>
              <a:t>를 같은 방식으로 </a:t>
            </a:r>
            <a:r>
              <a:rPr lang="ko-KR" altLang="en-US" sz="1800" b="1" dirty="0" smtClean="0"/>
              <a:t>자동 완성한 </a:t>
            </a:r>
            <a:r>
              <a:rPr lang="ko-KR" altLang="en-US" sz="1800" b="1" dirty="0"/>
              <a:t>후 </a:t>
            </a:r>
            <a:r>
              <a:rPr lang="ko-KR" altLang="en-US" sz="1800" b="1" dirty="0" smtClean="0"/>
              <a:t>코딩</a:t>
            </a:r>
            <a:endParaRPr lang="en-US" altLang="ko-KR" sz="18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컨텍스트 </a:t>
            </a:r>
            <a:r>
              <a:rPr lang="ko-KR" altLang="en-US" sz="2400" dirty="0" smtClean="0"/>
              <a:t>메뉴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9"/>
          <a:stretch/>
        </p:blipFill>
        <p:spPr>
          <a:xfrm>
            <a:off x="891213" y="2206982"/>
            <a:ext cx="6405562" cy="39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8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0213" indent="-342900">
              <a:buFont typeface="Wingdings" panose="05000000000000000000" pitchFamily="2" charset="2"/>
              <a:buChar char="ü"/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onCreateContextMenu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안에서 메뉴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파일에 접근하는 대신에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직접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Menu.add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메소드로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메뉴 항목을 추가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메뉴 </a:t>
            </a:r>
            <a:r>
              <a:rPr lang="ko-KR" altLang="en-US" dirty="0"/>
              <a:t>▶ </a:t>
            </a:r>
            <a:r>
              <a:rPr lang="en-US" altLang="ko-KR" sz="2400" dirty="0" smtClean="0"/>
              <a:t>Java </a:t>
            </a:r>
            <a:r>
              <a:rPr lang="ko-KR" altLang="en-US" sz="2400" dirty="0" smtClean="0"/>
              <a:t>코드만 </a:t>
            </a:r>
            <a:r>
              <a:rPr lang="ko-KR" altLang="en-US" sz="2400" dirty="0"/>
              <a:t>이용한 </a:t>
            </a:r>
            <a:r>
              <a:rPr lang="ko-KR" altLang="en-US" dirty="0" smtClean="0"/>
              <a:t>컨텍스트메뉴 만들기</a:t>
            </a:r>
            <a:endParaRPr lang="ko-KR" altLang="en-US" sz="2400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750" t="13339" r="52167" b="42699"/>
          <a:stretch/>
        </p:blipFill>
        <p:spPr>
          <a:xfrm>
            <a:off x="493761" y="2068408"/>
            <a:ext cx="7696200" cy="4312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http://cfile3.uf.tistory.com/image/2768244C55ED606D26474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03"/>
          <a:stretch/>
        </p:blipFill>
        <p:spPr bwMode="auto">
          <a:xfrm>
            <a:off x="6570243" y="1790373"/>
            <a:ext cx="2573757" cy="196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49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옵션 메뉴를 사용하는 방법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메뉴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파일 생성 후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에서 호출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코드만으로 메뉴를 생성하는 방법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430213" indent="-342900">
              <a:buFont typeface="Wingdings" panose="05000000000000000000" pitchFamily="2" charset="2"/>
              <a:buChar char="v"/>
            </a:pP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메뉴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파일을 이용한 방식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메뉴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파일을 이용한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방식</a:t>
            </a:r>
            <a:endParaRPr lang="ko-KR" altLang="en-US" sz="2400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1" descr="스크린샷 2017-02-27 오후 12.04.0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80"/>
          <a:stretch/>
        </p:blipFill>
        <p:spPr>
          <a:xfrm>
            <a:off x="5655401" y="2471853"/>
            <a:ext cx="3488599" cy="24903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37"/>
          <a:stretch/>
        </p:blipFill>
        <p:spPr>
          <a:xfrm>
            <a:off x="251520" y="3277311"/>
            <a:ext cx="4557755" cy="278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8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메뉴 ▶ </a:t>
            </a:r>
            <a:r>
              <a:rPr lang="en-US" altLang="ko-KR" dirty="0"/>
              <a:t>Java </a:t>
            </a:r>
            <a:r>
              <a:rPr lang="ko-KR" altLang="en-US" dirty="0"/>
              <a:t>코드만 이용한 컨텍스트메뉴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750" t="25301" r="52833" b="36020"/>
          <a:stretch/>
        </p:blipFill>
        <p:spPr>
          <a:xfrm>
            <a:off x="251520" y="1052736"/>
            <a:ext cx="7574280" cy="37947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4574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메뉴 ▶ </a:t>
            </a:r>
            <a:r>
              <a:rPr lang="en-US" altLang="ko-KR" dirty="0"/>
              <a:t>Java </a:t>
            </a:r>
            <a:r>
              <a:rPr lang="ko-KR" altLang="en-US" dirty="0"/>
              <a:t>코드만 이용한 컨텍스트메뉴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7583" t="21729" r="50833" b="24369"/>
          <a:stretch/>
        </p:blipFill>
        <p:spPr>
          <a:xfrm>
            <a:off x="365760" y="1093048"/>
            <a:ext cx="7604760" cy="52882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5218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 err="1" smtClean="0"/>
              <a:t>옵션메뉴를</a:t>
            </a:r>
            <a:r>
              <a:rPr lang="ko-KR" altLang="ko-KR" dirty="0" smtClean="0"/>
              <a:t> </a:t>
            </a:r>
            <a:r>
              <a:rPr lang="ko-KR" altLang="ko-KR" dirty="0"/>
              <a:t>선택하면 동물의 사진이 바뀌는 프로젝트를 작성하라</a:t>
            </a:r>
            <a:r>
              <a:rPr lang="en-US" altLang="ko-KR" dirty="0"/>
              <a:t>. </a:t>
            </a:r>
            <a:r>
              <a:rPr lang="ko-KR" altLang="ko-KR" dirty="0"/>
              <a:t>단</a:t>
            </a:r>
            <a:r>
              <a:rPr lang="en-US" altLang="ko-KR" dirty="0"/>
              <a:t>, </a:t>
            </a:r>
            <a:r>
              <a:rPr lang="ko-KR" altLang="ko-KR" dirty="0"/>
              <a:t>메뉴</a:t>
            </a:r>
            <a:r>
              <a:rPr lang="en-US" altLang="ko-KR" dirty="0"/>
              <a:t> XML </a:t>
            </a:r>
            <a:r>
              <a:rPr lang="ko-KR" altLang="ko-KR" dirty="0"/>
              <a:t>파일은 없이 작성하라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직접 해보기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768126" y="1846960"/>
            <a:ext cx="1926306" cy="27524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6200" t="56928" r="61267" b="33006"/>
          <a:stretch/>
        </p:blipFill>
        <p:spPr>
          <a:xfrm>
            <a:off x="2895600" y="1846960"/>
            <a:ext cx="2292096" cy="987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716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직접 해보기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9867" t="12812" r="34600" b="24059"/>
          <a:stretch/>
        </p:blipFill>
        <p:spPr>
          <a:xfrm>
            <a:off x="0" y="950976"/>
            <a:ext cx="4860960" cy="4632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0600" t="24245" r="33600" b="28656"/>
          <a:stretch/>
        </p:blipFill>
        <p:spPr>
          <a:xfrm>
            <a:off x="4547975" y="3416291"/>
            <a:ext cx="4595065" cy="32430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733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대화상자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439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토스트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(toast)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화면에 잠깐 나타났다 사라지는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메시지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프로그래머가 디버깅 용도로 사용하기에도 적당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>
                <a:latin typeface="맑은 고딕" pitchFamily="50" charset="-127"/>
                <a:ea typeface="맑은 고딕" pitchFamily="50" charset="-127"/>
              </a:rPr>
              <a:t>setGravity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메소드를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사용하면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위치를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변경할 수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있음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토스트</a:t>
            </a:r>
            <a:endParaRPr lang="ko-KR" altLang="en-US" sz="2400" dirty="0" smtClean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" y="1983222"/>
            <a:ext cx="8201025" cy="647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" y="2954570"/>
            <a:ext cx="8172450" cy="6762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9"/>
          <a:stretch/>
        </p:blipFill>
        <p:spPr>
          <a:xfrm>
            <a:off x="847725" y="3717032"/>
            <a:ext cx="6949539" cy="22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9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토스트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토스트</a:t>
            </a:r>
            <a:endParaRPr lang="ko-KR" altLang="en-US" sz="2400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"/>
          <a:stretch/>
        </p:blipFill>
        <p:spPr>
          <a:xfrm>
            <a:off x="385377" y="1416152"/>
            <a:ext cx="6507256" cy="52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5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AlertDialog</a:t>
            </a:r>
            <a:endParaRPr lang="en-US" altLang="ko-KR" dirty="0"/>
          </a:p>
          <a:p>
            <a:pPr lvl="1"/>
            <a:r>
              <a:rPr lang="ko-KR" altLang="en-US" b="1" dirty="0"/>
              <a:t>제목</a:t>
            </a:r>
            <a:r>
              <a:rPr lang="en-US" altLang="ko-KR" b="1" dirty="0"/>
              <a:t>, </a:t>
            </a:r>
            <a:r>
              <a:rPr lang="ko-KR" altLang="en-US" b="1" dirty="0"/>
              <a:t>아이콘</a:t>
            </a:r>
            <a:r>
              <a:rPr lang="en-US" altLang="ko-KR" b="1" dirty="0"/>
              <a:t>, </a:t>
            </a:r>
            <a:r>
              <a:rPr lang="ko-KR" altLang="en-US" b="1" dirty="0"/>
              <a:t>메시지</a:t>
            </a:r>
            <a:r>
              <a:rPr lang="en-US" altLang="ko-KR" b="1" dirty="0"/>
              <a:t>, </a:t>
            </a:r>
            <a:r>
              <a:rPr lang="ko-KR" altLang="en-US" b="1" dirty="0"/>
              <a:t>목록</a:t>
            </a:r>
            <a:r>
              <a:rPr lang="en-US" altLang="ko-KR" b="1" dirty="0"/>
              <a:t>, </a:t>
            </a:r>
            <a:r>
              <a:rPr lang="ko-KR" altLang="en-US" b="1" dirty="0"/>
              <a:t>버튼</a:t>
            </a:r>
            <a:r>
              <a:rPr lang="en-US" altLang="ko-KR" b="1" dirty="0"/>
              <a:t>(</a:t>
            </a:r>
            <a:r>
              <a:rPr lang="ko-KR" altLang="en-US" b="1" dirty="0"/>
              <a:t>최대 </a:t>
            </a:r>
            <a:r>
              <a:rPr lang="ko-KR" altLang="en-US" b="1" dirty="0" err="1"/>
              <a:t>세개</a:t>
            </a:r>
            <a:r>
              <a:rPr lang="en-US" altLang="ko-KR" b="1" dirty="0"/>
              <a:t>) </a:t>
            </a:r>
            <a:r>
              <a:rPr lang="ko-KR" altLang="en-US" b="1" dirty="0"/>
              <a:t>기능을 </a:t>
            </a:r>
            <a:r>
              <a:rPr lang="ko-KR" altLang="en-US" b="1" dirty="0" smtClean="0"/>
              <a:t>제공</a:t>
            </a:r>
            <a:endParaRPr lang="en-US" altLang="ko-KR" b="1" dirty="0" smtClean="0"/>
          </a:p>
          <a:p>
            <a:pPr lvl="1"/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사용자에게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중요한 사항을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알려준 후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어떤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선택을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하게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하는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것이 목적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430213" indent="-342900">
              <a:buFont typeface="Wingdings" panose="05000000000000000000" pitchFamily="2" charset="2"/>
              <a:buChar char="ü"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430213" indent="-342900">
              <a:buFont typeface="Wingdings" panose="05000000000000000000" pitchFamily="2" charset="2"/>
              <a:buChar char="ü"/>
            </a:pP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marL="430213" indent="-342900">
              <a:buFont typeface="Wingdings" panose="05000000000000000000" pitchFamily="2" charset="2"/>
              <a:buChar char="ü"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430213" indent="-342900">
              <a:buFont typeface="Wingdings" panose="05000000000000000000" pitchFamily="2" charset="2"/>
              <a:buChar char="ü"/>
            </a:pP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marL="430213" indent="-342900">
              <a:buFont typeface="Wingdings" panose="05000000000000000000" pitchFamily="2" charset="2"/>
              <a:buChar char="ü"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430213" indent="-342900">
              <a:buFont typeface="Wingdings" panose="05000000000000000000" pitchFamily="2" charset="2"/>
              <a:buChar char="ü"/>
            </a:pP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marL="430213" indent="-342900">
              <a:buFont typeface="Wingdings" panose="05000000000000000000" pitchFamily="2" charset="2"/>
              <a:buChar char="ü"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430213" indent="-342900">
              <a:buFont typeface="Wingdings" panose="05000000000000000000" pitchFamily="2" charset="2"/>
              <a:buChar char="ü"/>
            </a:pP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**.xml</a:t>
            </a: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대화상자 </a:t>
            </a:r>
            <a:r>
              <a:rPr lang="ko-KR" altLang="en-US" sz="2400" dirty="0"/>
              <a:t>▶ </a:t>
            </a:r>
            <a:r>
              <a:rPr lang="ko-KR" altLang="en-US" sz="2400" dirty="0" smtClean="0"/>
              <a:t>기본 대화상자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8031"/>
          <a:stretch/>
        </p:blipFill>
        <p:spPr>
          <a:xfrm>
            <a:off x="642121" y="2091559"/>
            <a:ext cx="4807703" cy="28706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13860"/>
          <a:stretch/>
        </p:blipFill>
        <p:spPr>
          <a:xfrm>
            <a:off x="1850818" y="5071898"/>
            <a:ext cx="6575260" cy="169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5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 smtClean="0"/>
              <a:t>대화상자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Java </a:t>
            </a:r>
            <a:r>
              <a:rPr lang="ko-KR" altLang="en-US" sz="1600" b="1" dirty="0"/>
              <a:t>코드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버튼 없음</a:t>
            </a:r>
            <a:r>
              <a:rPr lang="en-US" altLang="ko-KR" sz="1600" b="1" dirty="0" smtClean="0"/>
              <a:t>)</a:t>
            </a:r>
          </a:p>
          <a:p>
            <a:pPr marL="338138" indent="-342900">
              <a:buFont typeface="Wingdings" pitchFamily="2" charset="2"/>
              <a:buChar char="v"/>
            </a:pPr>
            <a:endParaRPr lang="en-US" altLang="ko-KR" sz="1600" dirty="0"/>
          </a:p>
          <a:p>
            <a:pPr marL="338138" indent="-342900">
              <a:buFont typeface="Wingdings" pitchFamily="2" charset="2"/>
              <a:buChar char="v"/>
            </a:pPr>
            <a:endParaRPr lang="en-US" altLang="ko-KR" sz="1600" b="1" dirty="0" smtClean="0"/>
          </a:p>
          <a:p>
            <a:pPr marL="338138" indent="-342900">
              <a:buFont typeface="Wingdings" pitchFamily="2" charset="2"/>
              <a:buChar char="v"/>
            </a:pPr>
            <a:endParaRPr lang="en-US" altLang="ko-KR" sz="1600" dirty="0"/>
          </a:p>
          <a:p>
            <a:pPr marL="338138" indent="-342900">
              <a:buFont typeface="Wingdings" pitchFamily="2" charset="2"/>
              <a:buChar char="v"/>
            </a:pPr>
            <a:endParaRPr lang="en-US" altLang="ko-KR" sz="1600" b="1" dirty="0" smtClean="0"/>
          </a:p>
          <a:p>
            <a:pPr marL="338138" indent="-342900">
              <a:buFont typeface="Wingdings" pitchFamily="2" charset="2"/>
              <a:buChar char="v"/>
            </a:pPr>
            <a:endParaRPr lang="en-US" altLang="ko-KR" sz="1600" dirty="0"/>
          </a:p>
          <a:p>
            <a:pPr marL="338138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대화상자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버튼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338138" indent="-342900">
              <a:buFont typeface="Wingdings" pitchFamily="2" charset="2"/>
              <a:buChar char="v"/>
            </a:pPr>
            <a:endParaRPr lang="en-US" altLang="ko-KR" sz="1600" b="1" dirty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대화상자 </a:t>
            </a:r>
            <a:r>
              <a:rPr lang="ko-KR" altLang="en-US" sz="2400" dirty="0"/>
              <a:t>▶ </a:t>
            </a:r>
            <a:r>
              <a:rPr lang="ko-KR" altLang="en-US" sz="2400" dirty="0" smtClean="0"/>
              <a:t>기본 대화상자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6466"/>
          <a:stretch/>
        </p:blipFill>
        <p:spPr>
          <a:xfrm>
            <a:off x="3822002" y="656985"/>
            <a:ext cx="4715480" cy="28382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8500"/>
          <a:stretch/>
        </p:blipFill>
        <p:spPr>
          <a:xfrm>
            <a:off x="362960" y="3495267"/>
            <a:ext cx="7211621" cy="313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2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버튼 클릭 시 동작하는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대화상자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의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Java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setPositiveButton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문자열”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리스너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리스너가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null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이라 아무 동작도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55600" lvl="1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안 하므로 해당 부분 수정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대화상자 </a:t>
            </a:r>
            <a:r>
              <a:rPr lang="ko-KR" altLang="en-US" sz="2400" dirty="0"/>
              <a:t>▶ </a:t>
            </a:r>
            <a:r>
              <a:rPr lang="ko-KR" altLang="en-US" sz="2400" dirty="0" smtClean="0"/>
              <a:t>기본 대화상자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6400"/>
          <a:stretch/>
        </p:blipFill>
        <p:spPr>
          <a:xfrm>
            <a:off x="673490" y="2279100"/>
            <a:ext cx="7784061" cy="165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52791" y="946726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 smtClean="0"/>
              <a:t>메뉴 </a:t>
            </a:r>
            <a:r>
              <a:rPr lang="en-US" altLang="ko-KR" sz="1600" b="1" dirty="0"/>
              <a:t>XML </a:t>
            </a:r>
            <a:r>
              <a:rPr lang="ko-KR" altLang="en-US" sz="1600" b="1" dirty="0"/>
              <a:t>파일 </a:t>
            </a:r>
            <a:r>
              <a:rPr lang="ko-KR" altLang="en-US" sz="1600" b="1" dirty="0" smtClean="0"/>
              <a:t>형식</a:t>
            </a:r>
            <a:endParaRPr lang="en-US" altLang="ko-KR" sz="1600" b="1" dirty="0" smtClean="0"/>
          </a:p>
          <a:p>
            <a:pPr marL="338138" indent="-342900">
              <a:buFont typeface="Wingdings" pitchFamily="2" charset="2"/>
              <a:buChar char="v"/>
            </a:pPr>
            <a:endParaRPr lang="en-US" altLang="ko-KR" sz="1600" dirty="0"/>
          </a:p>
          <a:p>
            <a:pPr marL="338138" indent="-342900">
              <a:buFont typeface="Wingdings" pitchFamily="2" charset="2"/>
              <a:buChar char="v"/>
            </a:pPr>
            <a:endParaRPr lang="en-US" altLang="ko-KR" sz="1600" b="1" dirty="0" smtClean="0"/>
          </a:p>
          <a:p>
            <a:pPr marL="338138" indent="-342900">
              <a:buFont typeface="Wingdings" pitchFamily="2" charset="2"/>
              <a:buChar char="v"/>
            </a:pPr>
            <a:r>
              <a:rPr lang="en-US" altLang="ko-KR" sz="1600" b="1" dirty="0" err="1" smtClean="0">
                <a:latin typeface="맑은 고딕" pitchFamily="50" charset="-127"/>
                <a:ea typeface="맑은 고딕" pitchFamily="50" charset="-127"/>
              </a:rPr>
              <a:t>onCreateOptionMenu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()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기본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형식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메뉴항목을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정의 </a:t>
            </a:r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할대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사용 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en-US" altLang="ko-KR" sz="1600" b="1" dirty="0" err="1" smtClean="0"/>
              <a:t>onOptionsItemSelected</a:t>
            </a:r>
            <a:r>
              <a:rPr lang="en-US" altLang="ko-KR" sz="1600" b="1" dirty="0"/>
              <a:t>( ) </a:t>
            </a:r>
            <a:r>
              <a:rPr lang="ko-KR" altLang="en-US" sz="1600" b="1" dirty="0" err="1"/>
              <a:t>메소드</a:t>
            </a:r>
            <a:r>
              <a:rPr lang="ko-KR" altLang="en-US" sz="1600" b="1" dirty="0"/>
              <a:t> 기본 </a:t>
            </a:r>
            <a:r>
              <a:rPr lang="ko-KR" altLang="en-US" sz="1600" b="1" dirty="0" smtClean="0"/>
              <a:t>형식</a:t>
            </a:r>
            <a:endParaRPr lang="en-US" altLang="ko-KR" sz="1600" b="1" dirty="0" smtClean="0"/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400" b="1" dirty="0" smtClean="0"/>
              <a:t>메뉴 항목을 </a:t>
            </a:r>
            <a:r>
              <a:rPr lang="ko-KR" altLang="en-US" sz="1400" b="1" dirty="0" err="1" smtClean="0"/>
              <a:t>처리할때</a:t>
            </a:r>
            <a:r>
              <a:rPr lang="ko-KR" altLang="en-US" sz="1400" b="1" dirty="0" smtClean="0"/>
              <a:t> 사용</a:t>
            </a:r>
            <a:endParaRPr lang="en-US" altLang="ko-KR" sz="1400" b="1" dirty="0" smtClean="0"/>
          </a:p>
          <a:p>
            <a:pPr marL="606425" lvl="1" indent="-342900">
              <a:buFont typeface="Wingdings" pitchFamily="2" charset="2"/>
              <a:buChar char="v"/>
            </a:pPr>
            <a:endParaRPr lang="ko-KR" altLang="en-US" sz="1400" b="1" dirty="0"/>
          </a:p>
          <a:p>
            <a:pPr marL="606425" lvl="1" indent="-342900">
              <a:buFont typeface="Wingdings" pitchFamily="2" charset="2"/>
              <a:buChar char="v"/>
            </a:pPr>
            <a:endParaRPr lang="ko-KR" altLang="en-US" sz="1600" b="1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600" b="1" dirty="0"/>
          </a:p>
          <a:p>
            <a:pPr marL="338138" indent="-342900">
              <a:buFont typeface="Wingdings" pitchFamily="2" charset="2"/>
              <a:buChar char="v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메뉴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XML</a:t>
            </a:r>
            <a:r>
              <a:rPr lang="ko-KR" altLang="en-US" sz="2400" dirty="0" smtClean="0"/>
              <a:t>을 이용한 옵션 메뉴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" t="5676" r="46828" b="5134"/>
          <a:stretch/>
        </p:blipFill>
        <p:spPr>
          <a:xfrm>
            <a:off x="5252088" y="585920"/>
            <a:ext cx="3129471" cy="188316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" t="8017" r="35482" b="6978"/>
          <a:stretch/>
        </p:blipFill>
        <p:spPr>
          <a:xfrm>
            <a:off x="548003" y="2464880"/>
            <a:ext cx="5034145" cy="178459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" t="5786" r="28542" b="5390"/>
          <a:stretch/>
        </p:blipFill>
        <p:spPr>
          <a:xfrm>
            <a:off x="4686183" y="4335484"/>
            <a:ext cx="4261283" cy="2447681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7123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2200" b="1" dirty="0" smtClean="0">
                <a:latin typeface="맑은 고딕" pitchFamily="50" charset="-127"/>
                <a:ea typeface="맑은 고딕" pitchFamily="50" charset="-127"/>
              </a:rPr>
              <a:t>목록 대화상자 예제</a:t>
            </a:r>
            <a:endParaRPr lang="en-US" altLang="ko-KR" sz="22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대화상자 </a:t>
            </a:r>
            <a:r>
              <a:rPr lang="ko-KR" altLang="en-US" sz="2400" dirty="0"/>
              <a:t>▶ </a:t>
            </a:r>
            <a:r>
              <a:rPr lang="ko-KR" altLang="en-US" sz="2400" dirty="0" smtClean="0"/>
              <a:t>목록 대화상자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4998"/>
          <a:stretch/>
        </p:blipFill>
        <p:spPr>
          <a:xfrm>
            <a:off x="603443" y="1602441"/>
            <a:ext cx="7903555" cy="505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51519" y="1052736"/>
            <a:ext cx="8812093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라디오버튼 목록 대화상자 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setItems( )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대신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setSingleChoiceItems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사용하면 라디오버튼 형태로 출력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대화상자 </a:t>
            </a:r>
            <a:r>
              <a:rPr lang="ko-KR" altLang="en-US" sz="2400" dirty="0"/>
              <a:t>▶ </a:t>
            </a:r>
            <a:r>
              <a:rPr lang="ko-KR" altLang="en-US" sz="2400" dirty="0" smtClean="0"/>
              <a:t>목록 대화상자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523701" y="1849902"/>
            <a:ext cx="7900971" cy="4441170"/>
            <a:chOff x="781240" y="2628713"/>
            <a:chExt cx="6886575" cy="320115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t="9529"/>
            <a:stretch/>
          </p:blipFill>
          <p:spPr>
            <a:xfrm>
              <a:off x="781240" y="2628713"/>
              <a:ext cx="6886575" cy="252488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5274" y="5153596"/>
              <a:ext cx="1952625" cy="676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861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체크박스 목록 대화상자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여러 개를 동시에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선택하려면 </a:t>
            </a:r>
            <a:r>
              <a:rPr lang="en-US" altLang="ko-KR" sz="1600" b="1" dirty="0" err="1">
                <a:latin typeface="맑은 고딕" pitchFamily="50" charset="-127"/>
                <a:ea typeface="맑은 고딕" pitchFamily="50" charset="-127"/>
              </a:rPr>
              <a:t>setMultiChoiceItems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( )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대화상자 </a:t>
            </a:r>
            <a:r>
              <a:rPr lang="ko-KR" altLang="en-US" sz="2400" dirty="0"/>
              <a:t>▶ </a:t>
            </a:r>
            <a:r>
              <a:rPr lang="ko-KR" altLang="en-US" sz="2400" dirty="0" smtClean="0"/>
              <a:t>목록 대화상자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 descr="스크린샷 2017-02-27 오후 12.58.3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7"/>
          <a:stretch/>
        </p:blipFill>
        <p:spPr>
          <a:xfrm>
            <a:off x="689091" y="1794171"/>
            <a:ext cx="6259746" cy="2905801"/>
          </a:xfrm>
          <a:prstGeom prst="rect">
            <a:avLst/>
          </a:prstGeom>
        </p:spPr>
      </p:pic>
      <p:pic>
        <p:nvPicPr>
          <p:cNvPr id="5" name="Picture 4" descr="스크린샷 2017-02-27 오후 12.58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1" y="4699972"/>
            <a:ext cx="6259746" cy="195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/>
              <a:t>화면 </a:t>
            </a:r>
            <a:r>
              <a:rPr lang="ko-KR" altLang="en-US" sz="1800" b="1" dirty="0"/>
              <a:t>디자인 및 편집 </a:t>
            </a:r>
            <a:endParaRPr lang="en-US" altLang="ko-KR" sz="18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b="1" dirty="0" err="1"/>
              <a:t>텍스트뷰</a:t>
            </a:r>
            <a:r>
              <a:rPr lang="ko-KR" altLang="en-US" b="1" dirty="0"/>
              <a:t> </a:t>
            </a:r>
            <a:r>
              <a:rPr lang="en-US" altLang="ko-KR" b="1" dirty="0"/>
              <a:t>2</a:t>
            </a:r>
            <a:r>
              <a:rPr lang="ko-KR" altLang="en-US" b="1" dirty="0"/>
              <a:t>개와 버튼 </a:t>
            </a:r>
            <a:r>
              <a:rPr lang="en-US" altLang="ko-KR" b="1" dirty="0"/>
              <a:t>1</a:t>
            </a:r>
            <a:r>
              <a:rPr lang="ko-KR" altLang="en-US" b="1" dirty="0"/>
              <a:t>개를 생성</a:t>
            </a:r>
            <a:r>
              <a:rPr lang="en-US" altLang="ko-KR" b="1" dirty="0" smtClean="0"/>
              <a:t>,</a:t>
            </a:r>
            <a:br>
              <a:rPr lang="en-US" altLang="ko-KR" b="1" dirty="0" smtClean="0"/>
            </a:br>
            <a:r>
              <a:rPr lang="en-US" altLang="ko-KR" b="1" dirty="0" smtClean="0"/>
              <a:t> </a:t>
            </a:r>
            <a:r>
              <a:rPr lang="ko-KR" altLang="en-US" b="1" dirty="0"/>
              <a:t>위젯의 </a:t>
            </a:r>
            <a:r>
              <a:rPr lang="en-US" altLang="ko-KR" b="1" dirty="0"/>
              <a:t>id</a:t>
            </a:r>
            <a:r>
              <a:rPr lang="ko-KR" altLang="en-US" b="1" dirty="0"/>
              <a:t>는 </a:t>
            </a:r>
            <a:r>
              <a:rPr lang="en-US" altLang="ko-KR" b="1" dirty="0" err="1"/>
              <a:t>tvName</a:t>
            </a:r>
            <a:r>
              <a:rPr lang="en-US" altLang="ko-KR" b="1" dirty="0"/>
              <a:t>, </a:t>
            </a:r>
            <a:r>
              <a:rPr lang="en-US" altLang="ko-KR" b="1" dirty="0" err="1"/>
              <a:t>tvEmail</a:t>
            </a:r>
            <a:r>
              <a:rPr lang="en-US" altLang="ko-KR" b="1" dirty="0"/>
              <a:t>,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button1</a:t>
            </a:r>
            <a:r>
              <a:rPr lang="ko-KR" altLang="en-US" b="1" dirty="0"/>
              <a:t>로 함</a:t>
            </a:r>
            <a:endParaRPr lang="en-US" altLang="ko-KR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대화상자 ▶ </a:t>
            </a:r>
            <a:r>
              <a:rPr lang="ko-KR" altLang="en-US" sz="2400" dirty="0" smtClean="0"/>
              <a:t>목록 대화상자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570" y="880030"/>
            <a:ext cx="1681192" cy="29364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7907"/>
          <a:stretch/>
        </p:blipFill>
        <p:spPr>
          <a:xfrm>
            <a:off x="451994" y="2535210"/>
            <a:ext cx="6192576" cy="277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6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대화상자에서 사용할 레이아웃 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파일 생성</a:t>
            </a:r>
            <a:endParaRPr lang="en-US" altLang="ko-KR" sz="18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대화상자 </a:t>
            </a:r>
            <a:r>
              <a:rPr lang="ko-KR" altLang="en-US" dirty="0"/>
              <a:t>▶ </a:t>
            </a:r>
            <a:r>
              <a:rPr lang="ko-KR" altLang="en-US" sz="2400" dirty="0"/>
              <a:t>목록 </a:t>
            </a:r>
            <a:r>
              <a:rPr lang="ko-KR" altLang="en-US" sz="2400" dirty="0" smtClean="0"/>
              <a:t>대화상자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 bwMode="auto">
          <a:xfrm>
            <a:off x="5060757" y="3329176"/>
            <a:ext cx="426697" cy="1949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36" y="1683233"/>
            <a:ext cx="4567005" cy="32918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570" y="1740233"/>
            <a:ext cx="3411682" cy="31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4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대화상자용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dialog1.xml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파일을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코딩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800" dirty="0"/>
              <a:t>텍스트뷰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에디트텍스트</a:t>
            </a:r>
            <a:r>
              <a:rPr lang="en-US" altLang="ko-KR" sz="1800" dirty="0"/>
              <a:t>, </a:t>
            </a:r>
            <a:r>
              <a:rPr lang="ko-KR" altLang="en-US" sz="1800" dirty="0"/>
              <a:t>텍스트뷰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에디트텍스트의</a:t>
            </a:r>
            <a:r>
              <a:rPr lang="ko-KR" altLang="en-US" sz="1800" dirty="0"/>
              <a:t> 순서로 </a:t>
            </a:r>
            <a:r>
              <a:rPr lang="ko-KR" altLang="en-US" sz="1800" dirty="0" smtClean="0"/>
              <a:t>생성</a:t>
            </a:r>
            <a:endParaRPr lang="en-US" altLang="ko-KR" sz="1800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800" dirty="0" err="1" smtClean="0"/>
              <a:t>에디트텍스트만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위젯</a:t>
            </a:r>
            <a:r>
              <a:rPr lang="ko-KR" altLang="en-US" sz="1800" dirty="0"/>
              <a:t> </a:t>
            </a:r>
            <a:r>
              <a:rPr lang="en-US" altLang="ko-KR" sz="1800" dirty="0"/>
              <a:t>id</a:t>
            </a:r>
            <a:r>
              <a:rPr lang="ko-KR" altLang="en-US" sz="1800" dirty="0"/>
              <a:t>를 </a:t>
            </a:r>
            <a:r>
              <a:rPr lang="en-US" altLang="ko-KR" sz="1800" dirty="0"/>
              <a:t>dlgEdt1, dlgEdt2</a:t>
            </a:r>
            <a:r>
              <a:rPr lang="ko-KR" altLang="en-US" sz="1800" dirty="0"/>
              <a:t>로 </a:t>
            </a:r>
            <a:r>
              <a:rPr lang="ko-KR" altLang="en-US" sz="1800" dirty="0" smtClean="0"/>
              <a:t>지정</a:t>
            </a:r>
            <a:endParaRPr lang="en-US" altLang="ko-KR" sz="1800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대화상자 </a:t>
            </a:r>
            <a:r>
              <a:rPr lang="ko-KR" altLang="en-US" dirty="0"/>
              <a:t>▶ </a:t>
            </a:r>
            <a:r>
              <a:rPr lang="ko-KR" altLang="en-US" sz="2400" dirty="0"/>
              <a:t>목록 </a:t>
            </a:r>
            <a:r>
              <a:rPr lang="ko-KR" altLang="en-US" sz="2400" dirty="0" smtClean="0"/>
              <a:t>대화상자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9739"/>
          <a:stretch/>
        </p:blipFill>
        <p:spPr>
          <a:xfrm>
            <a:off x="1009365" y="2226414"/>
            <a:ext cx="6708172" cy="274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8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toast1.xml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파일을 생성하고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코딩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이미지뷰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텍스트뷰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이미지뷰의</a:t>
            </a:r>
            <a:r>
              <a:rPr lang="ko-KR" altLang="en-US" sz="1600" b="1" dirty="0"/>
              <a:t> 순서로 </a:t>
            </a:r>
            <a:r>
              <a:rPr lang="ko-KR" altLang="en-US" sz="1600" b="1" dirty="0" smtClean="0"/>
              <a:t>생성</a:t>
            </a:r>
            <a:endParaRPr lang="en-US" altLang="ko-KR" sz="16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텍스트뷰의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를 </a:t>
            </a:r>
            <a:r>
              <a:rPr lang="en-US" altLang="ko-KR" sz="1600" b="1" dirty="0"/>
              <a:t>toastText1</a:t>
            </a:r>
            <a:r>
              <a:rPr lang="ko-KR" altLang="en-US" sz="1600" b="1" dirty="0"/>
              <a:t>로 </a:t>
            </a:r>
            <a:r>
              <a:rPr lang="ko-KR" altLang="en-US" sz="1600" b="1" dirty="0" smtClean="0"/>
              <a:t>지정</a:t>
            </a:r>
            <a:endParaRPr lang="en-US" altLang="ko-KR" sz="1600" b="1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레이아웃의 </a:t>
            </a:r>
            <a:r>
              <a:rPr lang="ko-KR" altLang="en-US" sz="1600" b="1" dirty="0"/>
              <a:t>배경을 빨간색으로 </a:t>
            </a:r>
            <a:r>
              <a:rPr lang="ko-KR" altLang="en-US" sz="1600" b="1" dirty="0" smtClean="0"/>
              <a:t>지정</a:t>
            </a:r>
            <a:endParaRPr lang="en-US" altLang="ko-KR" sz="16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대화상자 </a:t>
            </a:r>
            <a:r>
              <a:rPr lang="ko-KR" altLang="en-US" dirty="0"/>
              <a:t>▶ </a:t>
            </a:r>
            <a:r>
              <a:rPr lang="ko-KR" altLang="en-US" sz="2400" dirty="0"/>
              <a:t>목록 </a:t>
            </a:r>
            <a:r>
              <a:rPr lang="ko-KR" altLang="en-US" sz="2400" dirty="0" smtClean="0"/>
              <a:t>대화상자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390"/>
          <a:stretch/>
        </p:blipFill>
        <p:spPr>
          <a:xfrm>
            <a:off x="469673" y="2377440"/>
            <a:ext cx="8242952" cy="40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4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386328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dirty="0"/>
              <a:t>activity_main.xml</a:t>
            </a:r>
            <a:r>
              <a:rPr lang="ko-KR" altLang="en-US" sz="1600" dirty="0"/>
              <a:t>의 텍스트뷰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 smtClean="0"/>
              <a:t>번튼 </a:t>
            </a:r>
            <a:r>
              <a:rPr lang="en-US" altLang="ko-KR" sz="1600" dirty="0"/>
              <a:t>1</a:t>
            </a:r>
            <a:r>
              <a:rPr lang="ko-KR" altLang="en-US" sz="1600" dirty="0"/>
              <a:t>개에 대응할 전역변수 </a:t>
            </a:r>
            <a:r>
              <a:rPr lang="en-US" altLang="ko-KR" sz="1600" dirty="0"/>
              <a:t>3</a:t>
            </a:r>
            <a:r>
              <a:rPr lang="ko-KR" altLang="en-US" sz="1600" dirty="0"/>
              <a:t>개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dialog1.xml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에디트텍스트에</a:t>
            </a:r>
            <a:r>
              <a:rPr lang="ko-KR" altLang="en-US" sz="1600" dirty="0"/>
              <a:t> 대응할 </a:t>
            </a:r>
            <a:r>
              <a:rPr lang="ko-KR" altLang="en-US" sz="1600" dirty="0" err="1" smtClean="0"/>
              <a:t>전역변수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Toast1.xml</a:t>
            </a:r>
            <a:r>
              <a:rPr lang="ko-KR" altLang="en-US" sz="1600" dirty="0"/>
              <a:t>의 텍스트뷰 </a:t>
            </a:r>
            <a:r>
              <a:rPr lang="en-US" altLang="ko-KR" sz="1600" dirty="0"/>
              <a:t>1</a:t>
            </a:r>
            <a:r>
              <a:rPr lang="ko-KR" altLang="en-US" sz="1600" dirty="0"/>
              <a:t>개에 대응할 </a:t>
            </a:r>
            <a:r>
              <a:rPr lang="ko-KR" altLang="en-US" sz="1600" dirty="0" err="1" smtClean="0"/>
              <a:t>전역변수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1</a:t>
            </a:r>
            <a:r>
              <a:rPr lang="ko-KR" altLang="en-US" sz="1600" dirty="0"/>
              <a:t>개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dialog1.xml</a:t>
            </a:r>
            <a:r>
              <a:rPr lang="ko-KR" altLang="en-US" sz="1600" dirty="0"/>
              <a:t>과 </a:t>
            </a:r>
            <a:r>
              <a:rPr lang="en-US" altLang="ko-KR" sz="1600" dirty="0"/>
              <a:t>toast1.xml</a:t>
            </a:r>
            <a:r>
              <a:rPr lang="ko-KR" altLang="en-US" sz="1600" dirty="0"/>
              <a:t>을 </a:t>
            </a:r>
            <a:r>
              <a:rPr lang="ko-KR" altLang="en-US" sz="1600" dirty="0" err="1" smtClean="0"/>
              <a:t>인플레이트할</a:t>
            </a:r>
            <a:r>
              <a:rPr lang="ko-KR" altLang="en-US" sz="1600" dirty="0" smtClean="0"/>
              <a:t> 뷰 </a:t>
            </a:r>
            <a:r>
              <a:rPr lang="ko-KR" altLang="en-US" sz="1600" dirty="0"/>
              <a:t>변수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메인 </a:t>
            </a:r>
            <a:r>
              <a:rPr lang="ko-KR" altLang="en-US" sz="1600" dirty="0"/>
              <a:t>함수 </a:t>
            </a:r>
            <a:r>
              <a:rPr lang="en-US" altLang="ko-KR" sz="1600" dirty="0" err="1"/>
              <a:t>onCreate</a:t>
            </a:r>
            <a:r>
              <a:rPr lang="en-US" altLang="ko-KR" sz="1600" dirty="0"/>
              <a:t>( ) </a:t>
            </a:r>
            <a:r>
              <a:rPr lang="ko-KR" altLang="en-US" sz="1600" dirty="0"/>
              <a:t>안에서 </a:t>
            </a:r>
            <a:r>
              <a:rPr lang="en-US" altLang="ko-KR" sz="1600" dirty="0" smtClean="0"/>
              <a:t>activity_main.xml</a:t>
            </a:r>
            <a:r>
              <a:rPr lang="ko-KR" altLang="en-US" sz="1600" dirty="0" smtClean="0"/>
              <a:t>의</a:t>
            </a:r>
            <a:r>
              <a:rPr lang="en-US" altLang="ko-KR" sz="1600" dirty="0"/>
              <a:t> </a:t>
            </a:r>
            <a:r>
              <a:rPr lang="ko-KR" altLang="en-US" sz="1600" dirty="0" err="1" smtClean="0"/>
              <a:t>위젯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변수 </a:t>
            </a:r>
            <a:r>
              <a:rPr lang="en-US" altLang="ko-KR" sz="1600" dirty="0"/>
              <a:t>3</a:t>
            </a:r>
            <a:r>
              <a:rPr lang="ko-KR" altLang="en-US" sz="1600" dirty="0"/>
              <a:t>개에 </a:t>
            </a:r>
            <a:r>
              <a:rPr lang="ko-KR" altLang="en-US" sz="1600" dirty="0" err="1"/>
              <a:t>위젯</a:t>
            </a:r>
            <a:r>
              <a:rPr lang="ko-KR" altLang="en-US" sz="1600" dirty="0"/>
              <a:t> 대입</a:t>
            </a:r>
            <a:endParaRPr lang="en-US" altLang="ko-KR" sz="1600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대화상자 </a:t>
            </a:r>
            <a:r>
              <a:rPr lang="ko-KR" altLang="en-US" dirty="0"/>
              <a:t>▶ </a:t>
            </a:r>
            <a:r>
              <a:rPr lang="ko-KR" altLang="en-US" sz="2400" dirty="0"/>
              <a:t>목록 </a:t>
            </a:r>
            <a:r>
              <a:rPr lang="ko-KR" altLang="en-US" sz="2400" dirty="0" smtClean="0"/>
              <a:t>대화상자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140" b="3245"/>
          <a:stretch/>
        </p:blipFill>
        <p:spPr>
          <a:xfrm>
            <a:off x="4286532" y="932688"/>
            <a:ext cx="4540980" cy="46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3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button1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변수를 클릭했을 때 </a:t>
            </a: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</a:rPr>
              <a:t>리스너를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 작성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dirty="0" err="1"/>
              <a:t>onClick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안에 대화상자를 만들고 </a:t>
            </a:r>
            <a:r>
              <a:rPr lang="en-US" altLang="ko-KR" dirty="0"/>
              <a:t>&lt;</a:t>
            </a:r>
            <a:r>
              <a:rPr lang="ko-KR" altLang="en-US" dirty="0"/>
              <a:t>확인</a:t>
            </a:r>
            <a:r>
              <a:rPr lang="en-US" altLang="ko-KR" dirty="0"/>
              <a:t>&gt;</a:t>
            </a:r>
            <a:r>
              <a:rPr lang="ko-KR" altLang="en-US" dirty="0"/>
              <a:t>과 </a:t>
            </a:r>
            <a:r>
              <a:rPr lang="en-US" altLang="ko-KR" dirty="0"/>
              <a:t>&lt;</a:t>
            </a:r>
            <a:r>
              <a:rPr lang="ko-KR" altLang="en-US" dirty="0"/>
              <a:t>취소</a:t>
            </a:r>
            <a:r>
              <a:rPr lang="en-US" altLang="ko-KR" dirty="0"/>
              <a:t>&gt;</a:t>
            </a:r>
            <a:r>
              <a:rPr lang="ko-KR" altLang="en-US" dirty="0"/>
              <a:t>를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&lt;</a:t>
            </a:r>
            <a:r>
              <a:rPr lang="ko-KR" altLang="en-US" dirty="0"/>
              <a:t>확인</a:t>
            </a:r>
            <a:r>
              <a:rPr lang="en-US" altLang="ko-KR" dirty="0" smtClean="0"/>
              <a:t>&gt;, &lt;</a:t>
            </a:r>
            <a:r>
              <a:rPr lang="ko-KR" altLang="en-US" dirty="0"/>
              <a:t>취소</a:t>
            </a:r>
            <a:r>
              <a:rPr lang="en-US" altLang="ko-KR" dirty="0"/>
              <a:t>&gt; </a:t>
            </a:r>
            <a:r>
              <a:rPr lang="ko-KR" altLang="en-US" dirty="0"/>
              <a:t>버튼 클릭 시 실행할 내용은 일단 </a:t>
            </a:r>
            <a:r>
              <a:rPr lang="en-US" altLang="ko-KR" dirty="0"/>
              <a:t>null</a:t>
            </a:r>
            <a:r>
              <a:rPr lang="ko-KR" altLang="en-US" dirty="0"/>
              <a:t>로 입력</a:t>
            </a:r>
            <a:endParaRPr lang="en-US" altLang="ko-KR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대화상자 </a:t>
            </a:r>
            <a:r>
              <a:rPr lang="ko-KR" altLang="en-US" dirty="0"/>
              <a:t>▶ </a:t>
            </a:r>
            <a:r>
              <a:rPr lang="ko-KR" altLang="en-US" sz="2400" dirty="0"/>
              <a:t>목록 </a:t>
            </a:r>
            <a:r>
              <a:rPr lang="ko-KR" altLang="en-US" sz="2400" dirty="0" smtClean="0"/>
              <a:t>대화상자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1" descr="스크린샷 2017-02-27 오후 1.05.3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9"/>
          <a:stretch/>
        </p:blipFill>
        <p:spPr>
          <a:xfrm>
            <a:off x="548553" y="2190349"/>
            <a:ext cx="7018509" cy="2317643"/>
          </a:xfrm>
          <a:prstGeom prst="rect">
            <a:avLst/>
          </a:prstGeom>
        </p:spPr>
      </p:pic>
      <p:pic>
        <p:nvPicPr>
          <p:cNvPr id="11" name="Picture 10" descr="스크린샷 2017-02-27 오후 1.05.3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8"/>
          <a:stretch/>
        </p:blipFill>
        <p:spPr>
          <a:xfrm>
            <a:off x="2348062" y="4394340"/>
            <a:ext cx="6695354" cy="241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8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대화상자의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확인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을 클릭하면 대화상자에서 입력한 사용자 이름과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이메일이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메인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화면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activity_main.xml)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텍스트뷰에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쓰이도록 코딩</a:t>
            </a:r>
            <a:endParaRPr lang="en-US" altLang="ko-KR" sz="18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대화상자 </a:t>
            </a:r>
            <a:r>
              <a:rPr lang="ko-KR" altLang="en-US" dirty="0"/>
              <a:t>▶ </a:t>
            </a:r>
            <a:r>
              <a:rPr lang="ko-KR" altLang="en-US" sz="2400" dirty="0"/>
              <a:t>목록 </a:t>
            </a:r>
            <a:r>
              <a:rPr lang="ko-KR" altLang="en-US" sz="2400" dirty="0" smtClean="0"/>
              <a:t>대화상자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484"/>
          <a:stretch/>
        </p:blipFill>
        <p:spPr>
          <a:xfrm>
            <a:off x="404470" y="1968237"/>
            <a:ext cx="7991475" cy="320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5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0" dirty="0" smtClean="0"/>
              <a:t>화면 </a:t>
            </a:r>
            <a:r>
              <a:rPr lang="ko-KR" altLang="en-US" sz="1600" b="0" dirty="0"/>
              <a:t>디자인 및 편집 </a:t>
            </a:r>
            <a:endParaRPr lang="en-US" altLang="ko-KR" sz="1600" b="0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dirty="0"/>
              <a:t>바깥 </a:t>
            </a:r>
            <a:r>
              <a:rPr lang="ko-KR" altLang="en-US" sz="1600" dirty="0" err="1"/>
              <a:t>리니어레이아웃의</a:t>
            </a:r>
            <a:r>
              <a:rPr lang="ko-KR" altLang="en-US" sz="1600" dirty="0"/>
              <a:t> </a:t>
            </a:r>
            <a:r>
              <a:rPr lang="en-US" altLang="ko-KR" sz="1600" dirty="0"/>
              <a:t>id</a:t>
            </a:r>
            <a:r>
              <a:rPr lang="ko-KR" altLang="en-US" sz="1600" dirty="0"/>
              <a:t>를 </a:t>
            </a:r>
            <a:r>
              <a:rPr lang="en-US" altLang="ko-KR" sz="1600" dirty="0" err="1"/>
              <a:t>baseLayout</a:t>
            </a:r>
            <a:r>
              <a:rPr lang="ko-KR" altLang="en-US" sz="1600" dirty="0"/>
              <a:t>으로 지정</a:t>
            </a:r>
            <a:endParaRPr lang="en-US" altLang="ko-KR" sz="1600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텍스트뷰</a:t>
            </a:r>
            <a:r>
              <a:rPr lang="ko-KR" altLang="en-US" sz="1600" dirty="0"/>
              <a:t> </a:t>
            </a:r>
            <a:r>
              <a:rPr lang="en-US" altLang="ko-KR" sz="1600" dirty="0"/>
              <a:t>1</a:t>
            </a:r>
            <a:r>
              <a:rPr lang="ko-KR" altLang="en-US" sz="1600" dirty="0"/>
              <a:t>개와 버튼 </a:t>
            </a:r>
            <a:r>
              <a:rPr lang="en-US" altLang="ko-KR" sz="1600" dirty="0"/>
              <a:t>1</a:t>
            </a:r>
            <a:r>
              <a:rPr lang="ko-KR" altLang="en-US" sz="1600" dirty="0"/>
              <a:t>개를 생성</a:t>
            </a:r>
            <a:r>
              <a:rPr lang="en-US" altLang="ko-KR" sz="1600" dirty="0"/>
              <a:t>, </a:t>
            </a:r>
            <a:r>
              <a:rPr lang="ko-KR" altLang="en-US" sz="1600" dirty="0"/>
              <a:t>버튼 </a:t>
            </a:r>
            <a:r>
              <a:rPr lang="en-US" altLang="ko-KR" sz="1600" dirty="0"/>
              <a:t>id</a:t>
            </a:r>
            <a:r>
              <a:rPr lang="ko-KR" altLang="en-US" sz="1600" dirty="0"/>
              <a:t>는 </a:t>
            </a:r>
            <a:r>
              <a:rPr lang="en-US" altLang="ko-KR" sz="1600" dirty="0"/>
              <a:t>button1</a:t>
            </a:r>
            <a:r>
              <a:rPr lang="ko-KR" altLang="en-US" sz="1600" dirty="0"/>
              <a:t>로 함</a:t>
            </a:r>
            <a:endParaRPr lang="en-US" altLang="ko-KR" sz="1600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sz="1600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</a:t>
            </a:r>
            <a:r>
              <a:rPr lang="ko-KR" altLang="en-US" sz="2400" dirty="0" smtClean="0"/>
              <a:t>메뉴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36417"/>
          <a:stretch/>
        </p:blipFill>
        <p:spPr>
          <a:xfrm>
            <a:off x="6744842" y="1003292"/>
            <a:ext cx="1557910" cy="25018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10577"/>
          <a:stretch/>
        </p:blipFill>
        <p:spPr>
          <a:xfrm>
            <a:off x="633691" y="2348910"/>
            <a:ext cx="5760127" cy="199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0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대화상자의 </a:t>
            </a:r>
            <a:r>
              <a:rPr lang="en-US" altLang="ko-KR" sz="1600" b="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취소</a:t>
            </a:r>
            <a:r>
              <a:rPr lang="en-US" altLang="ko-KR" sz="1600" b="0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를 클릭했을 때 </a:t>
            </a:r>
            <a:r>
              <a:rPr lang="en-US" altLang="ko-KR" sz="1600" b="0" dirty="0">
                <a:latin typeface="맑은 고딕" pitchFamily="50" charset="-127"/>
                <a:ea typeface="맑은 고딕" pitchFamily="50" charset="-127"/>
              </a:rPr>
              <a:t>toast1.xml</a:t>
            </a: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이 토스트 메시지로 나오도록 설정</a:t>
            </a:r>
            <a:endParaRPr lang="en-US" altLang="ko-KR" sz="1600" b="0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대화상자 </a:t>
            </a:r>
            <a:r>
              <a:rPr lang="ko-KR" altLang="en-US" dirty="0"/>
              <a:t>▶ </a:t>
            </a:r>
            <a:r>
              <a:rPr lang="ko-KR" altLang="en-US" sz="2400" dirty="0"/>
              <a:t>목록 </a:t>
            </a:r>
            <a:r>
              <a:rPr lang="ko-KR" altLang="en-US" sz="2400" dirty="0" smtClean="0"/>
              <a:t>대화상자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6807"/>
          <a:stretch/>
        </p:blipFill>
        <p:spPr>
          <a:xfrm>
            <a:off x="441084" y="1393806"/>
            <a:ext cx="7820671" cy="458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9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수정</a:t>
            </a:r>
            <a:endParaRPr lang="en-US" altLang="ko-KR" dirty="0"/>
          </a:p>
          <a:p>
            <a:pPr lvl="1"/>
            <a:r>
              <a:rPr lang="en-US" altLang="ko-KR" dirty="0" smtClean="0"/>
              <a:t>Activity_main.xml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텍스트뷰를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에디트텍스토</a:t>
            </a:r>
            <a:r>
              <a:rPr lang="ko-KR" altLang="en-US" dirty="0" smtClean="0"/>
              <a:t> 변경한다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&lt;</a:t>
            </a:r>
            <a:r>
              <a:rPr lang="ko-KR" altLang="en-US" dirty="0" smtClean="0"/>
              <a:t>여기를 클릭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을 클릭하면 </a:t>
            </a:r>
            <a:r>
              <a:rPr lang="en-US" altLang="ko-KR" dirty="0" smtClean="0"/>
              <a:t>activity_main.xml</a:t>
            </a:r>
            <a:r>
              <a:rPr lang="ko-KR" altLang="en-US" dirty="0" smtClean="0"/>
              <a:t>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에디트</a:t>
            </a:r>
            <a:r>
              <a:rPr lang="ko-KR" altLang="en-US" dirty="0" smtClean="0"/>
              <a:t> 텍스트 내용이 대화상자의 </a:t>
            </a:r>
            <a:r>
              <a:rPr lang="ko-KR" altLang="en-US" dirty="0" err="1" smtClean="0"/>
              <a:t>에디트</a:t>
            </a:r>
            <a:r>
              <a:rPr lang="ko-KR" altLang="en-US" dirty="0" smtClean="0"/>
              <a:t> 텍스트에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나타나게 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대화상자에서 </a:t>
            </a:r>
            <a:r>
              <a:rPr lang="en-US" altLang="ko-KR" dirty="0" smtClean="0"/>
              <a:t>&lt;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을 클릭하면 대화상자의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에디트</a:t>
            </a:r>
            <a:r>
              <a:rPr lang="ko-KR" altLang="en-US" dirty="0" smtClean="0"/>
              <a:t> 텍스트 내용이 </a:t>
            </a:r>
            <a:r>
              <a:rPr lang="en-US" altLang="ko-KR" dirty="0" smtClean="0"/>
              <a:t>activity_main.xml</a:t>
            </a:r>
            <a:r>
              <a:rPr lang="ko-KR" altLang="en-US" dirty="0" smtClean="0"/>
              <a:t>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에디트</a:t>
            </a:r>
            <a:r>
              <a:rPr lang="ko-KR" altLang="en-US" dirty="0" smtClean="0"/>
              <a:t> 텍스트 내용으로 </a:t>
            </a:r>
            <a:r>
              <a:rPr lang="ko-KR" altLang="en-US" dirty="0" err="1" smtClean="0"/>
              <a:t>변경되게한다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대화상자에서 </a:t>
            </a:r>
            <a:r>
              <a:rPr lang="en-US" altLang="ko-KR" dirty="0" smtClean="0"/>
              <a:t>&lt;</a:t>
            </a:r>
            <a:r>
              <a:rPr lang="ko-KR" altLang="en-US" dirty="0" smtClean="0"/>
              <a:t>취소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를 클릭하면 토스트가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화면의 임의 위치에 나타나게 한다</a:t>
            </a:r>
            <a:r>
              <a:rPr lang="en-US" altLang="ko-KR" dirty="0" smtClean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직접 풀어보기</a:t>
            </a:r>
            <a:endParaRPr lang="ko-KR" altLang="en-US" sz="2400" dirty="0" smtClean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884" t="19899"/>
          <a:stretch/>
        </p:blipFill>
        <p:spPr>
          <a:xfrm>
            <a:off x="6662057" y="1225900"/>
            <a:ext cx="2407240" cy="38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6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 </a:t>
            </a:r>
            <a:r>
              <a:rPr lang="ko-KR" altLang="en-US" dirty="0" smtClean="0"/>
              <a:t>레이아웃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6067" t="56680" r="59933" b="31266"/>
          <a:stretch/>
        </p:blipFill>
        <p:spPr>
          <a:xfrm>
            <a:off x="251520" y="1052736"/>
            <a:ext cx="2560320" cy="11826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3626" t="28677" r="38041" b="17516"/>
          <a:stretch/>
        </p:blipFill>
        <p:spPr>
          <a:xfrm>
            <a:off x="303047" y="2431120"/>
            <a:ext cx="2508793" cy="39502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1866" t="11694" r="56801" b="16478"/>
          <a:stretch/>
        </p:blipFill>
        <p:spPr>
          <a:xfrm>
            <a:off x="3156768" y="774701"/>
            <a:ext cx="4847901" cy="59618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53148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토스트레이아웃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6000" t="56307" r="60600" b="31266"/>
          <a:stretch/>
        </p:blipFill>
        <p:spPr>
          <a:xfrm>
            <a:off x="251520" y="1052736"/>
            <a:ext cx="2450592" cy="12192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4133" t="29340" r="38776" b="18529"/>
          <a:stretch/>
        </p:blipFill>
        <p:spPr>
          <a:xfrm>
            <a:off x="515260" y="2549972"/>
            <a:ext cx="2186852" cy="35783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2067" t="11942" r="56000" b="17596"/>
          <a:stretch/>
        </p:blipFill>
        <p:spPr>
          <a:xfrm>
            <a:off x="2965852" y="1052736"/>
            <a:ext cx="4855340" cy="57473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50115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다이얼로그 </a:t>
            </a:r>
            <a:r>
              <a:rPr lang="ko-KR" altLang="en-US" dirty="0" err="1" smtClean="0"/>
              <a:t>레리아웃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6200" t="56556" r="61200" b="28159"/>
          <a:stretch/>
        </p:blipFill>
        <p:spPr>
          <a:xfrm>
            <a:off x="251520" y="1052736"/>
            <a:ext cx="2304288" cy="14996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4667" t="30970" r="38775" b="19198"/>
          <a:stretch/>
        </p:blipFill>
        <p:spPr>
          <a:xfrm>
            <a:off x="251520" y="2625848"/>
            <a:ext cx="2280535" cy="36819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1666" t="11817" r="57867" b="14739"/>
          <a:stretch/>
        </p:blipFill>
        <p:spPr>
          <a:xfrm>
            <a:off x="2706624" y="1052736"/>
            <a:ext cx="4251872" cy="54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992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MainActivity.java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6000" t="15173" r="59600" b="32384"/>
          <a:stretch/>
        </p:blipFill>
        <p:spPr>
          <a:xfrm>
            <a:off x="251520" y="1052736"/>
            <a:ext cx="6291072" cy="51450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39745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MainActivity.java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200" t="16664" r="47800" b="13620"/>
          <a:stretch/>
        </p:blipFill>
        <p:spPr>
          <a:xfrm>
            <a:off x="251520" y="1052736"/>
            <a:ext cx="6672349" cy="58033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00011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MainActivity.java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7866" t="15297" r="39267" b="8773"/>
          <a:stretch/>
        </p:blipFill>
        <p:spPr>
          <a:xfrm>
            <a:off x="402335" y="950363"/>
            <a:ext cx="6827167" cy="5260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08178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라디오버튼으로 </a:t>
            </a:r>
            <a:r>
              <a:rPr lang="en-US" altLang="ko-KR" dirty="0"/>
              <a:t>3</a:t>
            </a:r>
            <a:r>
              <a:rPr lang="ko-KR" altLang="ko-KR" dirty="0"/>
              <a:t>가지 </a:t>
            </a:r>
            <a:r>
              <a:rPr lang="ko-KR" altLang="ko-KR" dirty="0" err="1"/>
              <a:t>동물이름을</a:t>
            </a:r>
            <a:r>
              <a:rPr lang="ko-KR" altLang="ko-KR" dirty="0"/>
              <a:t> 선택할 수 있게 하고</a:t>
            </a:r>
            <a:r>
              <a:rPr lang="en-US" altLang="ko-KR" dirty="0"/>
              <a:t>, &lt;</a:t>
            </a:r>
            <a:r>
              <a:rPr lang="ko-KR" altLang="ko-KR" dirty="0" err="1"/>
              <a:t>그림보기</a:t>
            </a:r>
            <a:r>
              <a:rPr lang="en-US" altLang="ko-KR" dirty="0"/>
              <a:t>&gt;</a:t>
            </a:r>
            <a:r>
              <a:rPr lang="ko-KR" altLang="ko-KR" dirty="0"/>
              <a:t>를 클릭하면 </a:t>
            </a:r>
            <a:r>
              <a:rPr lang="ko-KR" altLang="ko-KR" dirty="0" err="1"/>
              <a:t>대화상자로</a:t>
            </a:r>
            <a:r>
              <a:rPr lang="ko-KR" altLang="ko-KR" dirty="0"/>
              <a:t> 그림이 나오도록 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Acitivity_main.xml 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dialog1.xml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직접풀어보기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5677613" y="1656715"/>
            <a:ext cx="1410970" cy="2325370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/>
          <a:stretch>
            <a:fillRect/>
          </a:stretch>
        </p:blipFill>
        <p:spPr>
          <a:xfrm>
            <a:off x="7319712" y="1656715"/>
            <a:ext cx="1410970" cy="23253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26266" t="56307" r="61600" b="37107"/>
          <a:stretch/>
        </p:blipFill>
        <p:spPr>
          <a:xfrm>
            <a:off x="757996" y="5882269"/>
            <a:ext cx="2218944" cy="6461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25933" t="57052" r="59667" b="24183"/>
          <a:stretch/>
        </p:blipFill>
        <p:spPr>
          <a:xfrm>
            <a:off x="366240" y="3474349"/>
            <a:ext cx="2633472" cy="18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471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600" t="15173" r="39000" b="31142"/>
          <a:stretch/>
        </p:blipFill>
        <p:spPr>
          <a:xfrm>
            <a:off x="251520" y="1052736"/>
            <a:ext cx="8067717" cy="41940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7113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화면 디자인 및 편집 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menu </a:t>
            </a:r>
            <a:r>
              <a:rPr lang="ko-KR" altLang="en-US" dirty="0"/>
              <a:t>폴더가 </a:t>
            </a:r>
            <a:r>
              <a:rPr lang="ko-KR" altLang="en-US" dirty="0" smtClean="0"/>
              <a:t>없다면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r>
              <a:rPr lang="ko-KR" altLang="en-US" dirty="0"/>
              <a:t>생성해야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430213" indent="-342900">
              <a:buFont typeface="Wingdings" panose="05000000000000000000" pitchFamily="2" charset="2"/>
              <a:buChar char="ü"/>
            </a:pPr>
            <a:r>
              <a:rPr lang="ko-KR" altLang="en-US" b="0" dirty="0"/>
              <a:t>메뉴 </a:t>
            </a:r>
            <a:r>
              <a:rPr lang="en-US" altLang="ko-KR" b="0" dirty="0"/>
              <a:t>XML </a:t>
            </a:r>
            <a:r>
              <a:rPr lang="ko-KR" altLang="en-US" b="0" dirty="0"/>
              <a:t>파일 생성</a:t>
            </a:r>
            <a:endParaRPr lang="en-US" altLang="ko-KR" b="0" dirty="0"/>
          </a:p>
          <a:p>
            <a:pPr marL="698500" lvl="1" indent="-342900"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메뉴 </a:t>
            </a:r>
            <a:r>
              <a:rPr lang="ko-KR" altLang="en-US" dirty="0"/>
              <a:t>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</a:t>
            </a:r>
            <a:r>
              <a:rPr lang="ko-KR" altLang="en-US" sz="2400" dirty="0" smtClean="0"/>
              <a:t>메뉴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6960"/>
          <a:stretch/>
        </p:blipFill>
        <p:spPr>
          <a:xfrm>
            <a:off x="3777066" y="895691"/>
            <a:ext cx="4281712" cy="247050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b="8495"/>
          <a:stretch/>
        </p:blipFill>
        <p:spPr>
          <a:xfrm>
            <a:off x="3777065" y="3576405"/>
            <a:ext cx="5271781" cy="308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0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333" t="18280" r="35133" b="8524"/>
          <a:stretch/>
        </p:blipFill>
        <p:spPr>
          <a:xfrm>
            <a:off x="251520" y="369143"/>
            <a:ext cx="8414426" cy="59496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7933" t="41891" r="58333" b="38349"/>
          <a:stretch/>
        </p:blipFill>
        <p:spPr>
          <a:xfrm>
            <a:off x="3096768" y="5824489"/>
            <a:ext cx="4523232" cy="9887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1469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날짜 </a:t>
            </a:r>
            <a:r>
              <a:rPr lang="ko-KR" altLang="en-US" dirty="0"/>
              <a:t>대화상자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DatePickerDialog</a:t>
            </a:r>
            <a:r>
              <a:rPr lang="en-US" altLang="ko-KR" dirty="0"/>
              <a:t> </a:t>
            </a:r>
            <a:r>
              <a:rPr lang="ko-KR" altLang="en-US" dirty="0"/>
              <a:t>클래스로 구현</a:t>
            </a:r>
            <a:endParaRPr lang="en-US" altLang="ko-KR" dirty="0"/>
          </a:p>
          <a:p>
            <a:r>
              <a:rPr lang="ko-KR" altLang="en-US" dirty="0"/>
              <a:t>시간 대화상자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TimePickerDialog</a:t>
            </a:r>
            <a:r>
              <a:rPr lang="en-US" altLang="ko-KR" dirty="0"/>
              <a:t> </a:t>
            </a:r>
            <a:r>
              <a:rPr lang="ko-KR" altLang="en-US" dirty="0"/>
              <a:t>클래스로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r>
              <a:rPr lang="en-US" altLang="ko-KR" dirty="0" err="1" smtClean="0"/>
              <a:t>alertDialog</a:t>
            </a:r>
            <a:r>
              <a:rPr lang="ko-KR" altLang="en-US" dirty="0" smtClean="0"/>
              <a:t>의 일종</a:t>
            </a:r>
            <a:endParaRPr lang="en-US" altLang="ko-KR" dirty="0"/>
          </a:p>
          <a:p>
            <a:r>
              <a:rPr lang="ko-KR" altLang="en-US" dirty="0" smtClean="0"/>
              <a:t>두 </a:t>
            </a:r>
            <a:r>
              <a:rPr lang="ko-KR" altLang="en-US" dirty="0"/>
              <a:t>클래스의 사용 절차</a:t>
            </a:r>
            <a:endParaRPr lang="en-US" altLang="ko-KR" dirty="0"/>
          </a:p>
          <a:p>
            <a:pPr lvl="1"/>
            <a:r>
              <a:rPr lang="ko-KR" altLang="en-US" dirty="0" err="1"/>
              <a:t>생성자를</a:t>
            </a:r>
            <a:r>
              <a:rPr lang="ko-KR" altLang="en-US" dirty="0"/>
              <a:t> 이용하여 대화상자 객체를 생성</a:t>
            </a:r>
            <a:endParaRPr lang="en-US" altLang="ko-KR" dirty="0"/>
          </a:p>
          <a:p>
            <a:pPr lvl="1"/>
            <a:r>
              <a:rPr lang="en-US" altLang="ko-KR" dirty="0"/>
              <a:t>year, month, </a:t>
            </a:r>
            <a:r>
              <a:rPr lang="en-US" altLang="ko-KR" dirty="0" err="1"/>
              <a:t>dayOfMonth</a:t>
            </a:r>
            <a:r>
              <a:rPr lang="ko-KR" altLang="en-US" dirty="0"/>
              <a:t>로 초기 날짜를</a:t>
            </a:r>
            <a:r>
              <a:rPr lang="en-US" altLang="ko-KR" dirty="0"/>
              <a:t>, </a:t>
            </a:r>
            <a:r>
              <a:rPr lang="en-US" altLang="ko-KR" dirty="0" err="1"/>
              <a:t>hourOfDay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en-US" altLang="ko-KR" dirty="0"/>
              <a:t>minute</a:t>
            </a:r>
            <a:r>
              <a:rPr lang="ko-KR" altLang="en-US" dirty="0"/>
              <a:t>로 초기 시간을</a:t>
            </a:r>
            <a:r>
              <a:rPr lang="en-US" altLang="ko-KR" dirty="0"/>
              <a:t>, is24HourView</a:t>
            </a:r>
            <a:r>
              <a:rPr lang="ko-KR" altLang="en-US" dirty="0"/>
              <a:t>로 </a:t>
            </a:r>
            <a:r>
              <a:rPr lang="en-US" altLang="ko-KR" dirty="0"/>
              <a:t>24</a:t>
            </a:r>
            <a:r>
              <a:rPr lang="ko-KR" altLang="en-US" dirty="0"/>
              <a:t>시간 표시 여부를 결정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생성된 </a:t>
            </a:r>
            <a:r>
              <a:rPr lang="ko-KR" altLang="en-US" dirty="0"/>
              <a:t>대화상자 객체에 대해 </a:t>
            </a:r>
            <a:r>
              <a:rPr lang="en-US" altLang="ko-KR" dirty="0"/>
              <a:t>show( ) </a:t>
            </a:r>
            <a:r>
              <a:rPr lang="ko-KR" altLang="en-US" dirty="0"/>
              <a:t>메서드를 호출하여 대화상자를 화면에 표시</a:t>
            </a:r>
            <a:endParaRPr lang="en-US" altLang="ko-KR" dirty="0"/>
          </a:p>
          <a:p>
            <a:pPr lvl="1"/>
            <a:r>
              <a:rPr lang="ko-KR" altLang="en-US" dirty="0"/>
              <a:t>대화상자에서 날짜나 시간을 선택하고 </a:t>
            </a:r>
            <a:r>
              <a:rPr lang="en-US" altLang="ko-KR" dirty="0"/>
              <a:t>[</a:t>
            </a:r>
            <a:r>
              <a:rPr lang="ko-KR" altLang="en-US" dirty="0"/>
              <a:t>확인</a:t>
            </a:r>
            <a:r>
              <a:rPr lang="en-US" altLang="ko-KR" dirty="0"/>
              <a:t>]</a:t>
            </a:r>
            <a:r>
              <a:rPr lang="ko-KR" altLang="en-US" dirty="0"/>
              <a:t> 클릭</a:t>
            </a:r>
            <a:endParaRPr lang="en-US" altLang="ko-KR" dirty="0"/>
          </a:p>
          <a:p>
            <a:pPr lvl="1"/>
            <a:r>
              <a:rPr lang="ko-KR" altLang="en-US" dirty="0"/>
              <a:t>생성자의 두 번째 인자로 전달했던 </a:t>
            </a:r>
            <a:r>
              <a:rPr lang="en-US" altLang="ko-KR" dirty="0" err="1"/>
              <a:t>OnDateSetListener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 err="1"/>
              <a:t>OnTimeSetListener</a:t>
            </a:r>
            <a:r>
              <a:rPr lang="en-US" altLang="ko-KR" dirty="0"/>
              <a:t> </a:t>
            </a:r>
            <a:r>
              <a:rPr lang="ko-KR" altLang="en-US" dirty="0"/>
              <a:t>객체의 메서드가 호출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대화상자</a:t>
            </a:r>
            <a:r>
              <a:rPr lang="ko-KR" altLang="en-US" dirty="0"/>
              <a:t> ▶</a:t>
            </a:r>
            <a:r>
              <a:rPr lang="ko-KR" altLang="en-US" dirty="0" smtClean="0"/>
              <a:t> 날짜와 </a:t>
            </a:r>
            <a:r>
              <a:rPr lang="ko-KR" altLang="en-US" dirty="0"/>
              <a:t>시간 선택 다이얼로그 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315" y="769808"/>
            <a:ext cx="2393024" cy="21717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44" y="3219547"/>
            <a:ext cx="7594023" cy="141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res/layout/activity_main.xml</a:t>
            </a:r>
            <a:r>
              <a:rPr lang="ko-KR" altLang="en-US" dirty="0"/>
              <a:t>에 버튼 두 개와 </a:t>
            </a:r>
            <a:r>
              <a:rPr lang="ko-KR" altLang="en-US" dirty="0" err="1"/>
              <a:t>텍스트뷰를</a:t>
            </a:r>
            <a:r>
              <a:rPr lang="ko-KR" altLang="en-US" dirty="0"/>
              <a:t> 배치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1752" y="260649"/>
            <a:ext cx="8590728" cy="514052"/>
          </a:xfrm>
        </p:spPr>
        <p:txBody>
          <a:bodyPr>
            <a:normAutofit/>
          </a:bodyPr>
          <a:lstStyle/>
          <a:p>
            <a:r>
              <a:rPr lang="ko-KR" altLang="en-US" dirty="0"/>
              <a:t>대화상자 ▶ 날짜와 시간 선택 다이얼로그 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60680" y="1563624"/>
            <a:ext cx="5098872" cy="4499894"/>
            <a:chOff x="2051720" y="2206487"/>
            <a:chExt cx="6125770" cy="533421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1720" y="2206487"/>
              <a:ext cx="6125770" cy="422935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8885" y="6417162"/>
              <a:ext cx="6054207" cy="1123535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221" y="1844508"/>
            <a:ext cx="2220483" cy="19007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520" y="4198124"/>
            <a:ext cx="2466019" cy="2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7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대화상자를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r>
              <a:rPr lang="ko-KR" altLang="en-US" dirty="0" smtClean="0"/>
              <a:t>사용자의 </a:t>
            </a:r>
            <a:r>
              <a:rPr lang="ko-KR" altLang="en-US" dirty="0"/>
              <a:t>선택을 처리하는 </a:t>
            </a:r>
            <a:r>
              <a:rPr lang="ko-KR" altLang="en-US" dirty="0" smtClean="0"/>
              <a:t>코드 작성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대화상자 ▶ 날짜와 시간 선택 다이얼로그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34837"/>
            <a:ext cx="4995964" cy="350604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4707049" y="4034343"/>
            <a:ext cx="4116911" cy="2625020"/>
            <a:chOff x="495300" y="1824037"/>
            <a:chExt cx="8172450" cy="4794102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300" y="1824037"/>
              <a:ext cx="8153400" cy="320992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rcRect b="47757"/>
            <a:stretch/>
          </p:blipFill>
          <p:spPr>
            <a:xfrm>
              <a:off x="495300" y="4941168"/>
              <a:ext cx="8172450" cy="1676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538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대화상자 ▶ 날짜와 시간 선택 다이얼로그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51520" y="1235592"/>
            <a:ext cx="6754091" cy="3430242"/>
            <a:chOff x="488950" y="1844824"/>
            <a:chExt cx="8172450" cy="415059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073" y="3356992"/>
              <a:ext cx="8067675" cy="263842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rcRect t="52724"/>
            <a:stretch/>
          </p:blipFill>
          <p:spPr>
            <a:xfrm>
              <a:off x="488950" y="1844824"/>
              <a:ext cx="8172450" cy="1517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40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커스텀</a:t>
            </a:r>
            <a:r>
              <a:rPr lang="ko-KR" altLang="en-US" dirty="0"/>
              <a:t> </a:t>
            </a:r>
            <a:r>
              <a:rPr lang="ko-KR" altLang="en-US" dirty="0" smtClean="0"/>
              <a:t>대화상자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활용하여 </a:t>
            </a:r>
            <a:r>
              <a:rPr lang="ko-KR" altLang="en-US" dirty="0"/>
              <a:t>앱의 요구 사항에 맞는 다양한 기능의 대화상자를 만들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커스텀</a:t>
            </a:r>
            <a:r>
              <a:rPr lang="ko-KR" altLang="en-US" dirty="0" smtClean="0"/>
              <a:t> 대화상자를 </a:t>
            </a:r>
            <a:r>
              <a:rPr lang="ko-KR" altLang="en-US" dirty="0"/>
              <a:t>정의하고 사용하는 </a:t>
            </a:r>
            <a:r>
              <a:rPr lang="ko-KR" altLang="en-US" dirty="0" smtClean="0"/>
              <a:t>절차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res/layout </a:t>
            </a:r>
            <a:r>
              <a:rPr lang="ko-KR" altLang="en-US" dirty="0"/>
              <a:t>폴더에 </a:t>
            </a:r>
            <a:r>
              <a:rPr lang="en-US" altLang="ko-KR" dirty="0"/>
              <a:t>XML </a:t>
            </a:r>
            <a:r>
              <a:rPr lang="ko-KR" altLang="en-US" dirty="0"/>
              <a:t>파일 생성 </a:t>
            </a:r>
            <a:r>
              <a:rPr lang="en-US" altLang="ko-KR" dirty="0"/>
              <a:t>: XML</a:t>
            </a:r>
            <a:r>
              <a:rPr lang="ko-KR" altLang="en-US" dirty="0"/>
              <a:t>로 대화상자 레이아웃 정의</a:t>
            </a:r>
          </a:p>
          <a:p>
            <a:pPr lvl="1"/>
            <a:r>
              <a:rPr lang="en-US" altLang="ko-KR" dirty="0" err="1" smtClean="0"/>
              <a:t>AlertDialog.Builder</a:t>
            </a:r>
            <a:r>
              <a:rPr lang="en-US" altLang="ko-KR" dirty="0" smtClean="0"/>
              <a:t> </a:t>
            </a:r>
            <a:r>
              <a:rPr lang="ko-KR" altLang="en-US" dirty="0"/>
              <a:t>객체 생성</a:t>
            </a:r>
          </a:p>
          <a:p>
            <a:pPr lvl="1"/>
            <a:r>
              <a:rPr lang="en-US" altLang="ko-KR" dirty="0" err="1" smtClean="0"/>
              <a:t>setView</a:t>
            </a:r>
            <a:r>
              <a:rPr lang="en-US" altLang="ko-KR" dirty="0"/>
              <a:t>( ) </a:t>
            </a:r>
            <a:r>
              <a:rPr lang="ko-KR" altLang="en-US" dirty="0"/>
              <a:t>메서드로 레이아웃 지정</a:t>
            </a:r>
          </a:p>
          <a:p>
            <a:pPr lvl="1"/>
            <a:r>
              <a:rPr lang="en-US" altLang="ko-KR" dirty="0" smtClean="0"/>
              <a:t>(</a:t>
            </a:r>
            <a:r>
              <a:rPr lang="ko-KR" altLang="en-US" dirty="0"/>
              <a:t>필요시</a:t>
            </a:r>
            <a:r>
              <a:rPr lang="en-US" altLang="ko-KR" dirty="0"/>
              <a:t>)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아이콘</a:t>
            </a:r>
            <a:r>
              <a:rPr lang="en-US" altLang="ko-KR" dirty="0"/>
              <a:t>, </a:t>
            </a:r>
            <a:r>
              <a:rPr lang="ko-KR" altLang="en-US" dirty="0"/>
              <a:t>메시지</a:t>
            </a:r>
            <a:r>
              <a:rPr lang="en-US" altLang="ko-KR" dirty="0"/>
              <a:t>, </a:t>
            </a:r>
            <a:r>
              <a:rPr lang="ko-KR" altLang="en-US" dirty="0"/>
              <a:t>버튼 추가</a:t>
            </a:r>
          </a:p>
          <a:p>
            <a:pPr lvl="1"/>
            <a:r>
              <a:rPr lang="ko-KR" altLang="en-US" dirty="0" smtClean="0"/>
              <a:t>대화상자 </a:t>
            </a:r>
            <a:r>
              <a:rPr lang="ko-KR" altLang="en-US" dirty="0"/>
              <a:t>객체 생성 </a:t>
            </a:r>
            <a:r>
              <a:rPr lang="en-US" altLang="ko-KR" dirty="0"/>
              <a:t>&amp; </a:t>
            </a:r>
            <a:r>
              <a:rPr lang="ko-KR" altLang="en-US" dirty="0"/>
              <a:t>화면 </a:t>
            </a:r>
            <a:r>
              <a:rPr lang="ko-KR" altLang="en-US" dirty="0" smtClean="0"/>
              <a:t>보이기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대화상자 ▶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커스텀</a:t>
            </a:r>
            <a:r>
              <a:rPr lang="ko-KR" altLang="en-US" dirty="0" smtClean="0"/>
              <a:t> 대화상자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520" y="3979755"/>
            <a:ext cx="3984270" cy="248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1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res/layout/activity_main.xml</a:t>
            </a:r>
            <a:r>
              <a:rPr lang="ko-KR" altLang="en-US" dirty="0"/>
              <a:t>에 버튼과 </a:t>
            </a:r>
            <a:r>
              <a:rPr lang="ko-KR" altLang="en-US" dirty="0" err="1" smtClean="0"/>
              <a:t>텍스트뷰</a:t>
            </a:r>
            <a:r>
              <a:rPr lang="ko-KR" altLang="en-US" dirty="0" smtClean="0"/>
              <a:t> </a:t>
            </a:r>
            <a:r>
              <a:rPr lang="ko-KR" altLang="en-US" dirty="0"/>
              <a:t>배치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대화상자 ▶</a:t>
            </a:r>
            <a:r>
              <a:rPr lang="en-US" altLang="ko-KR" dirty="0"/>
              <a:t> </a:t>
            </a:r>
            <a:r>
              <a:rPr lang="ko-KR" altLang="en-US" dirty="0" err="1"/>
              <a:t>커스텀</a:t>
            </a:r>
            <a:r>
              <a:rPr lang="ko-KR" altLang="en-US" dirty="0"/>
              <a:t> 대화상자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65181" y="1563613"/>
            <a:ext cx="6512795" cy="4464523"/>
            <a:chOff x="977831" y="1326337"/>
            <a:chExt cx="7164075" cy="491097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2092" y="1326337"/>
              <a:ext cx="7139814" cy="436103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7831" y="5607560"/>
              <a:ext cx="7139814" cy="629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807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res/layout/dialog_login.xml </a:t>
            </a:r>
            <a:r>
              <a:rPr lang="ko-KR" altLang="en-US" dirty="0"/>
              <a:t>파일을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대화상자 ▶</a:t>
            </a:r>
            <a:r>
              <a:rPr lang="en-US" altLang="ko-KR" dirty="0"/>
              <a:t> </a:t>
            </a:r>
            <a:r>
              <a:rPr lang="ko-KR" altLang="en-US" dirty="0" err="1"/>
              <a:t>커스텀</a:t>
            </a:r>
            <a:r>
              <a:rPr lang="ko-KR" altLang="en-US" dirty="0"/>
              <a:t> 대화상자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15272"/>
          <a:stretch/>
        </p:blipFill>
        <p:spPr>
          <a:xfrm>
            <a:off x="448909" y="1521124"/>
            <a:ext cx="5661003" cy="300842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279410" y="4061358"/>
            <a:ext cx="5612110" cy="2723489"/>
            <a:chOff x="708233" y="2795200"/>
            <a:chExt cx="7533409" cy="330436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/>
            <a:srcRect t="84602"/>
            <a:stretch/>
          </p:blipFill>
          <p:spPr>
            <a:xfrm>
              <a:off x="784722" y="2795200"/>
              <a:ext cx="7316932" cy="70663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233" y="3501837"/>
              <a:ext cx="7533409" cy="2597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786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대화상자를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r>
              <a:rPr lang="ko-KR" altLang="en-US" dirty="0" smtClean="0"/>
              <a:t>사용자의 </a:t>
            </a:r>
            <a:r>
              <a:rPr lang="ko-KR" altLang="en-US" dirty="0"/>
              <a:t>선택을 처리하는 </a:t>
            </a:r>
            <a:r>
              <a:rPr lang="ko-KR" altLang="en-US" dirty="0" smtClean="0"/>
              <a:t>코드 </a:t>
            </a:r>
            <a:r>
              <a:rPr lang="ko-KR" altLang="en-US" dirty="0"/>
              <a:t>작성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대화상자 ▶</a:t>
            </a:r>
            <a:r>
              <a:rPr lang="en-US" altLang="ko-KR" dirty="0"/>
              <a:t> </a:t>
            </a:r>
            <a:r>
              <a:rPr lang="ko-KR" altLang="en-US" dirty="0" err="1"/>
              <a:t>커스텀</a:t>
            </a:r>
            <a:r>
              <a:rPr lang="ko-KR" altLang="en-US" dirty="0"/>
              <a:t> 대화상자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01" y="1807100"/>
            <a:ext cx="6054207" cy="40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7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대화상자 ▶</a:t>
            </a:r>
            <a:r>
              <a:rPr lang="en-US" altLang="ko-KR" dirty="0"/>
              <a:t> </a:t>
            </a:r>
            <a:r>
              <a:rPr lang="ko-KR" altLang="en-US" dirty="0" err="1"/>
              <a:t>커스텀</a:t>
            </a:r>
            <a:r>
              <a:rPr lang="ko-KR" altLang="en-US" dirty="0"/>
              <a:t> 대화상자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40640" y="974825"/>
            <a:ext cx="6089988" cy="4933295"/>
            <a:chOff x="2314593" y="298906"/>
            <a:chExt cx="6698987" cy="542662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2240" y="298906"/>
              <a:ext cx="6691115" cy="447911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4593" y="4662824"/>
              <a:ext cx="6698987" cy="1062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66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메뉴 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코딩</a:t>
            </a:r>
            <a:endParaRPr lang="en-US" altLang="ko-KR" sz="18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메뉴 </a:t>
            </a:r>
            <a:r>
              <a:rPr lang="ko-KR" altLang="en-US" dirty="0"/>
              <a:t>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</a:t>
            </a:r>
            <a:r>
              <a:rPr lang="ko-KR" altLang="en-US" sz="2400" dirty="0" smtClean="0"/>
              <a:t>메뉴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346"/>
          <a:stretch/>
        </p:blipFill>
        <p:spPr>
          <a:xfrm>
            <a:off x="251520" y="1447800"/>
            <a:ext cx="7244950" cy="3276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232" y="4204315"/>
            <a:ext cx="5438768" cy="284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6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en-US" altLang="ko-KR" sz="1400" b="1" dirty="0"/>
              <a:t>activity_main.xml</a:t>
            </a:r>
            <a:r>
              <a:rPr lang="ko-KR" altLang="en-US" sz="1400" b="1" dirty="0"/>
              <a:t>의 레이아웃과 버튼에 대응할 전역변수 </a:t>
            </a:r>
            <a:r>
              <a:rPr lang="en-US" altLang="ko-KR" sz="1400" b="1" dirty="0"/>
              <a:t>2</a:t>
            </a:r>
            <a:r>
              <a:rPr lang="ko-KR" altLang="en-US" sz="1400" b="1" dirty="0" smtClean="0"/>
              <a:t>개</a:t>
            </a:r>
            <a:endParaRPr lang="en-US" altLang="ko-KR" sz="1400" b="1" dirty="0" smtClean="0"/>
          </a:p>
          <a:p>
            <a:pPr marL="698500" lvl="1" indent="-342900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메인 함수 </a:t>
            </a:r>
            <a:r>
              <a:rPr lang="en-US" altLang="ko-KR" sz="1400" b="1" dirty="0" err="1"/>
              <a:t>onCreate</a:t>
            </a:r>
            <a:r>
              <a:rPr lang="en-US" altLang="ko-KR" sz="1400" b="1" dirty="0"/>
              <a:t>( ) </a:t>
            </a:r>
            <a:r>
              <a:rPr lang="ko-KR" altLang="en-US" sz="1400" b="1" dirty="0"/>
              <a:t>안에서 </a:t>
            </a:r>
            <a:r>
              <a:rPr lang="ko-KR" altLang="en-US" sz="1400" b="1" dirty="0" err="1"/>
              <a:t>위젯</a:t>
            </a:r>
            <a:r>
              <a:rPr lang="ko-KR" altLang="en-US" sz="1400" b="1" dirty="0"/>
              <a:t> 변수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개에 </a:t>
            </a:r>
            <a:r>
              <a:rPr lang="ko-KR" altLang="en-US" sz="1400" b="1" dirty="0" err="1"/>
              <a:t>위젯을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대입</a:t>
            </a:r>
            <a:endParaRPr lang="en-US" altLang="ko-KR" sz="14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메뉴 </a:t>
            </a:r>
            <a:r>
              <a:rPr lang="ko-KR" altLang="en-US" dirty="0"/>
              <a:t>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</a:t>
            </a:r>
            <a:r>
              <a:rPr lang="ko-KR" altLang="en-US" sz="2400" dirty="0" smtClean="0"/>
              <a:t>메뉴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43878" y="2030973"/>
            <a:ext cx="6853436" cy="4069080"/>
            <a:chOff x="581025" y="2742819"/>
            <a:chExt cx="7981950" cy="462168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t="16493"/>
            <a:stretch/>
          </p:blipFill>
          <p:spPr>
            <a:xfrm>
              <a:off x="581025" y="2742819"/>
              <a:ext cx="7981950" cy="171011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787" y="4402226"/>
              <a:ext cx="7972425" cy="2962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10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onCreateOptionsMenu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 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Activity </a:t>
            </a:r>
            <a:b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클래스로부터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오버라이드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완성된 코드에 나머지를 코딩</a:t>
            </a:r>
            <a:endParaRPr lang="en-US" altLang="ko-KR" sz="1600" b="1" dirty="0"/>
          </a:p>
          <a:p>
            <a:pPr marL="338138" indent="-342900">
              <a:buFont typeface="Wingdings" pitchFamily="2" charset="2"/>
              <a:buChar char="v"/>
            </a:pPr>
            <a:endParaRPr lang="en-US" altLang="ko-KR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메뉴 </a:t>
            </a:r>
            <a:r>
              <a:rPr lang="ko-KR" altLang="en-US" dirty="0"/>
              <a:t>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</a:t>
            </a:r>
            <a:r>
              <a:rPr lang="ko-KR" altLang="en-US" sz="2400" dirty="0" smtClean="0"/>
              <a:t>메뉴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-202" t="2039" r="202" b="4984"/>
          <a:stretch/>
        </p:blipFill>
        <p:spPr>
          <a:xfrm>
            <a:off x="5190276" y="949553"/>
            <a:ext cx="2838358" cy="23550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7210"/>
          <a:stretch/>
        </p:blipFill>
        <p:spPr>
          <a:xfrm>
            <a:off x="679779" y="3304624"/>
            <a:ext cx="6409616" cy="351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6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2501</TotalTime>
  <Words>1128</Words>
  <Application>Microsoft Office PowerPoint</Application>
  <PresentationFormat>화면 슬라이드 쇼(4:3)</PresentationFormat>
  <Paragraphs>252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69</vt:i4>
      </vt:variant>
    </vt:vector>
  </HeadingPairs>
  <TitlesOfParts>
    <vt:vector size="84" baseType="lpstr">
      <vt:lpstr>HY견명조</vt:lpstr>
      <vt:lpstr>HY나무L</vt:lpstr>
      <vt:lpstr>HY헤드라인M</vt:lpstr>
      <vt:lpstr>굴림</vt:lpstr>
      <vt:lpstr>나눔고딕</vt:lpstr>
      <vt:lpstr>돋움</vt:lpstr>
      <vt:lpstr>맑은 고딕</vt:lpstr>
      <vt:lpstr>휴먼편지체</vt:lpstr>
      <vt:lpstr>Arial</vt:lpstr>
      <vt:lpstr>Bookman Old Style</vt:lpstr>
      <vt:lpstr>Gill Sans MT</vt:lpstr>
      <vt:lpstr>Wingdings</vt:lpstr>
      <vt:lpstr>Wingdings 3</vt:lpstr>
      <vt:lpstr>2_Office 테마</vt:lpstr>
      <vt:lpstr>원본</vt:lpstr>
      <vt:lpstr>메뉴와 대화상자</vt:lpstr>
      <vt:lpstr>안드로이드 시스템의 메뉴 지원</vt:lpstr>
      <vt:lpstr>메뉴 XML 파일을 이용한 방식</vt:lpstr>
      <vt:lpstr>메뉴 ▶ XML을 이용한 옵션 메뉴</vt:lpstr>
      <vt:lpstr>1. 메뉴 ▶ XML을 이용한 옵션 메뉴</vt:lpstr>
      <vt:lpstr>메뉴 ▶ XML을 이용한 옵션 메뉴</vt:lpstr>
      <vt:lpstr>메뉴 ▶ XML을 이용한 옵션 메뉴</vt:lpstr>
      <vt:lpstr>메뉴 ▶ XML을 이용한 옵션 메뉴</vt:lpstr>
      <vt:lpstr>메뉴 ▶ XML을 이용한 옵션 메뉴</vt:lpstr>
      <vt:lpstr>메뉴 ▶ XML을 이용한 옵션 메뉴</vt:lpstr>
      <vt:lpstr>메뉴 ▶ Java 코드만 이용한 옵션 메뉴</vt:lpstr>
      <vt:lpstr>메뉴 ▶ Java 코드만 이용한 옵션 메뉴</vt:lpstr>
      <vt:lpstr>메뉴 ▶ Java 코드만 이용한 옵션 메뉴</vt:lpstr>
      <vt:lpstr>직접 풀어보기 </vt:lpstr>
      <vt:lpstr>Layout xml </vt:lpstr>
      <vt:lpstr>Menu xml</vt:lpstr>
      <vt:lpstr>MainActivity.java </vt:lpstr>
      <vt:lpstr>MainActivity.java </vt:lpstr>
      <vt:lpstr>직접해보기</vt:lpstr>
      <vt:lpstr>MainActivity.java</vt:lpstr>
      <vt:lpstr>MainActivity.java</vt:lpstr>
      <vt:lpstr>MainActivity.java</vt:lpstr>
      <vt:lpstr>메뉴 ▶ XML을 이용한 컨텍스트 메뉴</vt:lpstr>
      <vt:lpstr>1. 메뉴 ▶ XML을 이용한 컨텍스트 메뉴</vt:lpstr>
      <vt:lpstr>메뉴 ▶ XML을 이용한 컨텍스트 메뉴</vt:lpstr>
      <vt:lpstr>메뉴 ▶ XML을 이용한 컨텍스트 메뉴</vt:lpstr>
      <vt:lpstr>메뉴 ▶ XML을 이용한 컨텍스트 메뉴</vt:lpstr>
      <vt:lpstr> 메뉴 ▶ XML을 이용한 컨텍스트 메뉴</vt:lpstr>
      <vt:lpstr>메뉴 ▶ Java 코드만 이용한 컨텍스트메뉴 만들기</vt:lpstr>
      <vt:lpstr>메뉴 ▶ Java 코드만 이용한 컨텍스트메뉴 만들기</vt:lpstr>
      <vt:lpstr>메뉴 ▶ Java 코드만 이용한 컨텍스트메뉴 만들기</vt:lpstr>
      <vt:lpstr>직접 해보기</vt:lpstr>
      <vt:lpstr>직접 해보기</vt:lpstr>
      <vt:lpstr>대화상자</vt:lpstr>
      <vt:lpstr>토스트</vt:lpstr>
      <vt:lpstr>토스트</vt:lpstr>
      <vt:lpstr>대화상자 ▶ 기본 대화상자</vt:lpstr>
      <vt:lpstr>대화상자 ▶ 기본 대화상자</vt:lpstr>
      <vt:lpstr>대화상자 ▶ 기본 대화상자</vt:lpstr>
      <vt:lpstr>대화상자 ▶ 목록 대화상자</vt:lpstr>
      <vt:lpstr>대화상자 ▶ 목록 대화상자</vt:lpstr>
      <vt:lpstr>대화상자 ▶ 목록 대화상자</vt:lpstr>
      <vt:lpstr>대화상자 ▶ 목록 대화상자</vt:lpstr>
      <vt:lpstr>대화상자 ▶ 목록 대화상자</vt:lpstr>
      <vt:lpstr>대화상자 ▶ 목록 대화상자</vt:lpstr>
      <vt:lpstr>대화상자 ▶ 목록 대화상자</vt:lpstr>
      <vt:lpstr>대화상자 ▶ 목록 대화상자</vt:lpstr>
      <vt:lpstr>대화상자 ▶ 목록 대화상자</vt:lpstr>
      <vt:lpstr>대화상자 ▶ 목록 대화상자</vt:lpstr>
      <vt:lpstr>대화상자 ▶ 목록 대화상자</vt:lpstr>
      <vt:lpstr>직접 풀어보기</vt:lpstr>
      <vt:lpstr>Main 레이아웃</vt:lpstr>
      <vt:lpstr>토스트레이아웃</vt:lpstr>
      <vt:lpstr>다이얼로그 레리아웃</vt:lpstr>
      <vt:lpstr>MainActivity.java</vt:lpstr>
      <vt:lpstr>MainActivity.java</vt:lpstr>
      <vt:lpstr>MainActivity.java</vt:lpstr>
      <vt:lpstr>직접풀어보기 </vt:lpstr>
      <vt:lpstr>PowerPoint 프레젠테이션</vt:lpstr>
      <vt:lpstr>PowerPoint 프레젠테이션</vt:lpstr>
      <vt:lpstr>대화상자 ▶ 날짜와 시간 선택 다이얼로그 </vt:lpstr>
      <vt:lpstr>대화상자 ▶ 날짜와 시간 선택 다이얼로그 </vt:lpstr>
      <vt:lpstr>대화상자 ▶ 날짜와 시간 선택 다이얼로그 </vt:lpstr>
      <vt:lpstr>대화상자 ▶ 날짜와 시간 선택 다이얼로그 </vt:lpstr>
      <vt:lpstr>대화상자 ▶ 커스텀 대화상자</vt:lpstr>
      <vt:lpstr>대화상자 ▶ 커스텀 대화상자</vt:lpstr>
      <vt:lpstr>대화상자 ▶ 커스텀 대화상자</vt:lpstr>
      <vt:lpstr>대화상자 ▶ 커스텀 대화상자</vt:lpstr>
      <vt:lpstr>대화상자 ▶ 커스텀 대화상자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amiga</dc:creator>
  <cp:lastModifiedBy>SMART-00</cp:lastModifiedBy>
  <cp:revision>283</cp:revision>
  <cp:lastPrinted>2018-05-13T04:33:58Z</cp:lastPrinted>
  <dcterms:created xsi:type="dcterms:W3CDTF">2017-01-09T05:29:11Z</dcterms:created>
  <dcterms:modified xsi:type="dcterms:W3CDTF">2018-05-13T23:40:48Z</dcterms:modified>
</cp:coreProperties>
</file>